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7"/>
  </p:notesMasterIdLst>
  <p:sldIdLst>
    <p:sldId id="273" r:id="rId3"/>
    <p:sldId id="289" r:id="rId4"/>
    <p:sldId id="290" r:id="rId5"/>
    <p:sldId id="291" r:id="rId6"/>
    <p:sldId id="292" r:id="rId7"/>
    <p:sldId id="285" r:id="rId8"/>
    <p:sldId id="283" r:id="rId9"/>
    <p:sldId id="257" r:id="rId10"/>
    <p:sldId id="274" r:id="rId11"/>
    <p:sldId id="265" r:id="rId12"/>
    <p:sldId id="281" r:id="rId13"/>
    <p:sldId id="287" r:id="rId14"/>
    <p:sldId id="266" r:id="rId15"/>
    <p:sldId id="288" r:id="rId16"/>
    <p:sldId id="286" r:id="rId17"/>
    <p:sldId id="284" r:id="rId18"/>
    <p:sldId id="293" r:id="rId19"/>
    <p:sldId id="294" r:id="rId20"/>
    <p:sldId id="295" r:id="rId21"/>
    <p:sldId id="279" r:id="rId22"/>
    <p:sldId id="780" r:id="rId23"/>
    <p:sldId id="777" r:id="rId24"/>
    <p:sldId id="778" r:id="rId25"/>
    <p:sldId id="7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9F01"/>
    <a:srgbClr val="333333"/>
    <a:srgbClr val="F0F0F0"/>
    <a:srgbClr val="747474"/>
    <a:srgbClr val="FAFCEA"/>
    <a:srgbClr val="F563E3"/>
    <a:srgbClr val="609CFF"/>
    <a:srgbClr val="09B8BD"/>
    <a:srgbClr val="02BA38"/>
    <a:srgbClr val="F87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17"/>
    <p:restoredTop sz="73032" autoAdjust="0"/>
  </p:normalViewPr>
  <p:slideViewPr>
    <p:cSldViewPr snapToGrid="0">
      <p:cViewPr varScale="1">
        <p:scale>
          <a:sx n="83" d="100"/>
          <a:sy n="83" d="100"/>
        </p:scale>
        <p:origin x="128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083AB-245E-7B4B-A1E2-6200E4407FAA}" type="doc">
      <dgm:prSet loTypeId="urn:microsoft.com/office/officeart/2005/8/layout/venn1" loCatId="" qsTypeId="urn:microsoft.com/office/officeart/2005/8/quickstyle/simple1" qsCatId="simple" csTypeId="urn:microsoft.com/office/officeart/2005/8/colors/colorful3" csCatId="colorful" phldr="1"/>
      <dgm:spPr/>
    </dgm:pt>
    <dgm:pt modelId="{B256C2B9-42B2-F54A-A98F-C0C0C1F19673}">
      <dgm:prSet phldrT="[Text]" custT="1"/>
      <dgm:spPr/>
      <dgm:t>
        <a:bodyPr/>
        <a:lstStyle/>
        <a:p>
          <a:r>
            <a:rPr lang="en-GB" sz="1800" i="1" dirty="0"/>
            <a:t>Nucleotide or Protein sequences</a:t>
          </a:r>
        </a:p>
      </dgm:t>
    </dgm:pt>
    <dgm:pt modelId="{6C4617D4-1CF7-A041-AE2F-08F663DEF8EB}" type="parTrans" cxnId="{66F31C99-5AC3-B049-A3A4-9B8DEC5084A9}">
      <dgm:prSet/>
      <dgm:spPr/>
      <dgm:t>
        <a:bodyPr/>
        <a:lstStyle/>
        <a:p>
          <a:endParaRPr lang="en-GB" sz="1000"/>
        </a:p>
      </dgm:t>
    </dgm:pt>
    <dgm:pt modelId="{6F41F355-42F1-C049-BDAA-F8BFA45E03C2}" type="sibTrans" cxnId="{66F31C99-5AC3-B049-A3A4-9B8DEC5084A9}">
      <dgm:prSet/>
      <dgm:spPr/>
      <dgm:t>
        <a:bodyPr/>
        <a:lstStyle/>
        <a:p>
          <a:endParaRPr lang="en-GB" sz="1000"/>
        </a:p>
      </dgm:t>
    </dgm:pt>
    <dgm:pt modelId="{4DC7339A-C343-294C-B969-2AF36B9FB623}">
      <dgm:prSet phldrT="[Text]" custT="1"/>
      <dgm:spPr/>
      <dgm:t>
        <a:bodyPr/>
        <a:lstStyle/>
        <a:p>
          <a:r>
            <a:rPr lang="en-GB" sz="2400" dirty="0"/>
            <a:t>Machine </a:t>
          </a:r>
          <a:r>
            <a:rPr lang="en-GB" sz="2400" u="sng" dirty="0"/>
            <a:t>Learning</a:t>
          </a:r>
        </a:p>
      </dgm:t>
    </dgm:pt>
    <dgm:pt modelId="{789D0DF5-E53F-6143-8C1D-EA446B9C785F}" type="parTrans" cxnId="{750115FB-627D-DA42-9C5A-315B3047DF3C}">
      <dgm:prSet/>
      <dgm:spPr/>
      <dgm:t>
        <a:bodyPr/>
        <a:lstStyle/>
        <a:p>
          <a:endParaRPr lang="en-GB" sz="1000"/>
        </a:p>
      </dgm:t>
    </dgm:pt>
    <dgm:pt modelId="{4E83AF58-1F5E-C94D-8C8C-EDF8A2F86BE3}" type="sibTrans" cxnId="{750115FB-627D-DA42-9C5A-315B3047DF3C}">
      <dgm:prSet/>
      <dgm:spPr/>
      <dgm:t>
        <a:bodyPr/>
        <a:lstStyle/>
        <a:p>
          <a:endParaRPr lang="en-GB" sz="1000"/>
        </a:p>
      </dgm:t>
    </dgm:pt>
    <dgm:pt modelId="{EAF41546-DA07-2B47-90C7-E3D4D5F2D7DF}">
      <dgm:prSet phldrT="[Text]" custT="1"/>
      <dgm:spPr/>
      <dgm:t>
        <a:bodyPr/>
        <a:lstStyle/>
        <a:p>
          <a:r>
            <a:rPr lang="en-GB" sz="1800" i="1" dirty="0" err="1"/>
            <a:t>Physico</a:t>
          </a:r>
          <a:r>
            <a:rPr lang="en-GB" sz="1800" i="1" dirty="0"/>
            <a:t>-chemical properties of proteins</a:t>
          </a:r>
        </a:p>
      </dgm:t>
    </dgm:pt>
    <dgm:pt modelId="{1282F7AB-990E-C342-AB77-986559A17987}" type="parTrans" cxnId="{9B32A505-6495-F441-AB37-7352718E009C}">
      <dgm:prSet/>
      <dgm:spPr/>
      <dgm:t>
        <a:bodyPr/>
        <a:lstStyle/>
        <a:p>
          <a:endParaRPr lang="en-GB" sz="1000"/>
        </a:p>
      </dgm:t>
    </dgm:pt>
    <dgm:pt modelId="{89B439CE-150A-8B49-93A0-2589101309E9}" type="sibTrans" cxnId="{9B32A505-6495-F441-AB37-7352718E009C}">
      <dgm:prSet/>
      <dgm:spPr/>
      <dgm:t>
        <a:bodyPr/>
        <a:lstStyle/>
        <a:p>
          <a:endParaRPr lang="en-GB" sz="1000"/>
        </a:p>
      </dgm:t>
    </dgm:pt>
    <dgm:pt modelId="{C3171B99-E700-5340-93F6-1A6D32DE1A07}">
      <dgm:prSet custT="1"/>
      <dgm:spPr/>
      <dgm:t>
        <a:bodyPr/>
        <a:lstStyle/>
        <a:p>
          <a:r>
            <a:rPr lang="en-GB" sz="2400" u="sng" dirty="0"/>
            <a:t>Phylogenetics</a:t>
          </a:r>
        </a:p>
      </dgm:t>
    </dgm:pt>
    <dgm:pt modelId="{20BB8FFA-B444-7C42-B96F-B211C418AF96}" type="parTrans" cxnId="{9F5DFEFC-09CB-D946-B5F7-19F9706F60BB}">
      <dgm:prSet/>
      <dgm:spPr/>
      <dgm:t>
        <a:bodyPr/>
        <a:lstStyle/>
        <a:p>
          <a:endParaRPr lang="en-GB" sz="1000"/>
        </a:p>
      </dgm:t>
    </dgm:pt>
    <dgm:pt modelId="{57E5F03D-5E62-1046-9885-1EE39D2ED04E}" type="sibTrans" cxnId="{9F5DFEFC-09CB-D946-B5F7-19F9706F60BB}">
      <dgm:prSet/>
      <dgm:spPr/>
      <dgm:t>
        <a:bodyPr/>
        <a:lstStyle/>
        <a:p>
          <a:endParaRPr lang="en-GB" sz="1000"/>
        </a:p>
      </dgm:t>
    </dgm:pt>
    <dgm:pt modelId="{678F2F4E-491A-7E4C-8BF5-6C74141889BB}">
      <dgm:prSet phldrT="[Text]" custT="1"/>
      <dgm:spPr/>
      <dgm:t>
        <a:bodyPr/>
        <a:lstStyle/>
        <a:p>
          <a:r>
            <a:rPr lang="en-GB" sz="1800" dirty="0"/>
            <a:t>Inherently related to virus meta-data (host, subtype, etc.)</a:t>
          </a:r>
        </a:p>
      </dgm:t>
    </dgm:pt>
    <dgm:pt modelId="{6D18022F-AECD-EB4A-BE13-8E56F71548F9}" type="parTrans" cxnId="{11971363-BEFC-044D-9A0C-C5AE93245E4C}">
      <dgm:prSet/>
      <dgm:spPr/>
      <dgm:t>
        <a:bodyPr/>
        <a:lstStyle/>
        <a:p>
          <a:endParaRPr lang="en-GB" sz="1000"/>
        </a:p>
      </dgm:t>
    </dgm:pt>
    <dgm:pt modelId="{CDC5EC28-5773-064D-AD5E-F3C7AAF06BC7}" type="sibTrans" cxnId="{11971363-BEFC-044D-9A0C-C5AE93245E4C}">
      <dgm:prSet/>
      <dgm:spPr/>
      <dgm:t>
        <a:bodyPr/>
        <a:lstStyle/>
        <a:p>
          <a:endParaRPr lang="en-GB" sz="1000"/>
        </a:p>
      </dgm:t>
    </dgm:pt>
    <dgm:pt modelId="{7F3A0F3A-EE92-F749-BCF4-B4E1EA2EF521}">
      <dgm:prSet phldrT="[Text]" custT="1"/>
      <dgm:spPr/>
      <dgm:t>
        <a:bodyPr/>
        <a:lstStyle/>
        <a:p>
          <a:r>
            <a:rPr lang="en-GB" sz="1800" dirty="0"/>
            <a:t>Agnostic of virus meta-data</a:t>
          </a:r>
        </a:p>
      </dgm:t>
    </dgm:pt>
    <dgm:pt modelId="{6D4C126B-9CF1-8742-AEA0-E1DEC7C8E017}" type="parTrans" cxnId="{E37E9916-963C-8E42-BD7C-C8EC89388844}">
      <dgm:prSet/>
      <dgm:spPr/>
      <dgm:t>
        <a:bodyPr/>
        <a:lstStyle/>
        <a:p>
          <a:endParaRPr lang="en-GB" sz="1000"/>
        </a:p>
      </dgm:t>
    </dgm:pt>
    <dgm:pt modelId="{4C5DEE81-DFD7-F74E-A310-A9C4DC08D93E}" type="sibTrans" cxnId="{E37E9916-963C-8E42-BD7C-C8EC89388844}">
      <dgm:prSet/>
      <dgm:spPr/>
      <dgm:t>
        <a:bodyPr/>
        <a:lstStyle/>
        <a:p>
          <a:endParaRPr lang="en-GB" sz="1000"/>
        </a:p>
      </dgm:t>
    </dgm:pt>
    <dgm:pt modelId="{5929589D-883D-C34F-817F-51D1515D4866}">
      <dgm:prSet phldrT="[Text]" custT="1"/>
      <dgm:spPr/>
      <dgm:t>
        <a:bodyPr/>
        <a:lstStyle/>
        <a:p>
          <a:r>
            <a:rPr lang="en-GB" sz="1800" dirty="0"/>
            <a:t>Easy to add new observations</a:t>
          </a:r>
        </a:p>
      </dgm:t>
    </dgm:pt>
    <dgm:pt modelId="{7300A1EE-12A7-344A-9BE6-B36EE9789698}" type="parTrans" cxnId="{2D571969-DD0D-FA43-8B45-AB0294F494A6}">
      <dgm:prSet/>
      <dgm:spPr/>
      <dgm:t>
        <a:bodyPr/>
        <a:lstStyle/>
        <a:p>
          <a:endParaRPr lang="en-GB" sz="1600"/>
        </a:p>
      </dgm:t>
    </dgm:pt>
    <dgm:pt modelId="{545DD0C4-276C-D440-9379-DCEF1CE338B4}" type="sibTrans" cxnId="{2D571969-DD0D-FA43-8B45-AB0294F494A6}">
      <dgm:prSet/>
      <dgm:spPr/>
      <dgm:t>
        <a:bodyPr/>
        <a:lstStyle/>
        <a:p>
          <a:endParaRPr lang="en-GB" sz="1600"/>
        </a:p>
      </dgm:t>
    </dgm:pt>
    <dgm:pt modelId="{E0C5856C-412B-8542-A135-418C2BC312AD}">
      <dgm:prSet phldrT="[Text]" custT="1"/>
      <dgm:spPr/>
      <dgm:t>
        <a:bodyPr/>
        <a:lstStyle/>
        <a:p>
          <a:r>
            <a:rPr lang="en-GB" sz="1800" dirty="0"/>
            <a:t>Analyses are fairly intuitive </a:t>
          </a:r>
        </a:p>
      </dgm:t>
    </dgm:pt>
    <dgm:pt modelId="{F687CA04-1BED-464F-8EE5-97B4370EB11A}" type="parTrans" cxnId="{28B82747-4820-0442-B604-547B07D0BCF5}">
      <dgm:prSet/>
      <dgm:spPr/>
      <dgm:t>
        <a:bodyPr/>
        <a:lstStyle/>
        <a:p>
          <a:endParaRPr lang="en-GB" sz="1600"/>
        </a:p>
      </dgm:t>
    </dgm:pt>
    <dgm:pt modelId="{EB30C697-B1DC-744F-8FCA-0C00B984459B}" type="sibTrans" cxnId="{28B82747-4820-0442-B604-547B07D0BCF5}">
      <dgm:prSet/>
      <dgm:spPr/>
      <dgm:t>
        <a:bodyPr/>
        <a:lstStyle/>
        <a:p>
          <a:endParaRPr lang="en-GB" sz="1600"/>
        </a:p>
      </dgm:t>
    </dgm:pt>
    <dgm:pt modelId="{F9150CD0-FEAC-974E-AC26-38AEA9D78CA3}">
      <dgm:prSet phldrT="[Text]" custT="1"/>
      <dgm:spPr/>
      <dgm:t>
        <a:bodyPr/>
        <a:lstStyle/>
        <a:p>
          <a:r>
            <a:rPr lang="en-GB" sz="1800" dirty="0"/>
            <a:t>Analyses can be rather abstract to interpret</a:t>
          </a:r>
        </a:p>
      </dgm:t>
    </dgm:pt>
    <dgm:pt modelId="{D437861C-2783-164B-A260-98102F7918BE}" type="parTrans" cxnId="{24129939-8A10-BE49-B1D6-ED0FE99D135A}">
      <dgm:prSet/>
      <dgm:spPr/>
      <dgm:t>
        <a:bodyPr/>
        <a:lstStyle/>
        <a:p>
          <a:endParaRPr lang="en-GB" sz="1600"/>
        </a:p>
      </dgm:t>
    </dgm:pt>
    <dgm:pt modelId="{E6B69B0D-7730-3948-B013-157801A43D4B}" type="sibTrans" cxnId="{24129939-8A10-BE49-B1D6-ED0FE99D135A}">
      <dgm:prSet/>
      <dgm:spPr/>
      <dgm:t>
        <a:bodyPr/>
        <a:lstStyle/>
        <a:p>
          <a:endParaRPr lang="en-GB" sz="1600"/>
        </a:p>
      </dgm:t>
    </dgm:pt>
    <dgm:pt modelId="{06D281A6-639F-8045-BCC4-0CFF68F7494D}">
      <dgm:prSet phldrT="[Text]" custT="1"/>
      <dgm:spPr/>
      <dgm:t>
        <a:bodyPr/>
        <a:lstStyle/>
        <a:p>
          <a:r>
            <a:rPr lang="en-GB" sz="1800" dirty="0"/>
            <a:t>Time-sensitive</a:t>
          </a:r>
        </a:p>
      </dgm:t>
    </dgm:pt>
    <dgm:pt modelId="{52F7A591-8B05-CE47-ABBD-9D1993B35122}" type="parTrans" cxnId="{8912EE37-022A-BB45-9CAD-4EBB5EF8B63C}">
      <dgm:prSet/>
      <dgm:spPr/>
      <dgm:t>
        <a:bodyPr/>
        <a:lstStyle/>
        <a:p>
          <a:endParaRPr lang="en-GB" sz="1600"/>
        </a:p>
      </dgm:t>
    </dgm:pt>
    <dgm:pt modelId="{D1BA954B-0050-B84F-8C25-ABBF39ED0B70}" type="sibTrans" cxnId="{8912EE37-022A-BB45-9CAD-4EBB5EF8B63C}">
      <dgm:prSet/>
      <dgm:spPr/>
      <dgm:t>
        <a:bodyPr/>
        <a:lstStyle/>
        <a:p>
          <a:endParaRPr lang="en-GB" sz="1600"/>
        </a:p>
      </dgm:t>
    </dgm:pt>
    <dgm:pt modelId="{FCC3DFE8-BA3E-AD4E-A02A-DE3116BB2AB5}">
      <dgm:prSet phldrT="[Text]" custT="1"/>
      <dgm:spPr/>
      <dgm:t>
        <a:bodyPr/>
        <a:lstStyle/>
        <a:p>
          <a:r>
            <a:rPr lang="en-GB" sz="1800" dirty="0"/>
            <a:t>Relates samples to each other</a:t>
          </a:r>
        </a:p>
      </dgm:t>
    </dgm:pt>
    <dgm:pt modelId="{31E66781-C769-6F46-A76C-FA9D96E9CCEB}" type="parTrans" cxnId="{3B00B1E7-D349-A149-910D-6EA2F5517FB7}">
      <dgm:prSet/>
      <dgm:spPr/>
      <dgm:t>
        <a:bodyPr/>
        <a:lstStyle/>
        <a:p>
          <a:endParaRPr lang="en-GB" sz="1600"/>
        </a:p>
      </dgm:t>
    </dgm:pt>
    <dgm:pt modelId="{A00CACAE-1E05-1C4C-AE90-95D252C8D61C}" type="sibTrans" cxnId="{3B00B1E7-D349-A149-910D-6EA2F5517FB7}">
      <dgm:prSet/>
      <dgm:spPr/>
      <dgm:t>
        <a:bodyPr/>
        <a:lstStyle/>
        <a:p>
          <a:endParaRPr lang="en-GB" sz="1600"/>
        </a:p>
      </dgm:t>
    </dgm:pt>
    <dgm:pt modelId="{819A221A-EF33-154B-AD9E-C8DF389B08F0}">
      <dgm:prSet phldrT="[Text]" custT="1"/>
      <dgm:spPr/>
      <dgm:t>
        <a:bodyPr/>
        <a:lstStyle/>
        <a:p>
          <a:r>
            <a:rPr lang="en-GB" sz="1800" dirty="0"/>
            <a:t>Can be experimentally-validated</a:t>
          </a:r>
        </a:p>
      </dgm:t>
    </dgm:pt>
    <dgm:pt modelId="{37B163F5-916C-3040-A988-8360C2F5BF31}" type="parTrans" cxnId="{8D760C7A-FF84-0746-AF03-C6639B69B45A}">
      <dgm:prSet/>
      <dgm:spPr/>
      <dgm:t>
        <a:bodyPr/>
        <a:lstStyle/>
        <a:p>
          <a:endParaRPr lang="en-GB" sz="1600"/>
        </a:p>
      </dgm:t>
    </dgm:pt>
    <dgm:pt modelId="{AC69E4C6-5DDA-634E-AE8C-2E40FCE66CF7}" type="sibTrans" cxnId="{8D760C7A-FF84-0746-AF03-C6639B69B45A}">
      <dgm:prSet/>
      <dgm:spPr/>
      <dgm:t>
        <a:bodyPr/>
        <a:lstStyle/>
        <a:p>
          <a:endParaRPr lang="en-GB" sz="1600"/>
        </a:p>
      </dgm:t>
    </dgm:pt>
    <dgm:pt modelId="{8266BECF-17CC-EE47-A1F4-9737BA0F70D5}">
      <dgm:prSet phldrT="[Text]" custT="1"/>
      <dgm:spPr/>
      <dgm:t>
        <a:bodyPr/>
        <a:lstStyle/>
        <a:p>
          <a:r>
            <a:rPr lang="en-GB" sz="1800" dirty="0"/>
            <a:t>Generalisable to other samples</a:t>
          </a:r>
        </a:p>
      </dgm:t>
    </dgm:pt>
    <dgm:pt modelId="{0FB659D0-2E74-AD47-9218-2CF8AE4A7274}" type="parTrans" cxnId="{EA2A4D02-F9B0-3A42-8352-0AD3396D3D1E}">
      <dgm:prSet/>
      <dgm:spPr/>
      <dgm:t>
        <a:bodyPr/>
        <a:lstStyle/>
        <a:p>
          <a:endParaRPr lang="en-GB" sz="1600"/>
        </a:p>
      </dgm:t>
    </dgm:pt>
    <dgm:pt modelId="{9AA151D7-CF5E-3944-8327-5866EB20FC0A}" type="sibTrans" cxnId="{EA2A4D02-F9B0-3A42-8352-0AD3396D3D1E}">
      <dgm:prSet/>
      <dgm:spPr/>
      <dgm:t>
        <a:bodyPr/>
        <a:lstStyle/>
        <a:p>
          <a:endParaRPr lang="en-GB" sz="1600"/>
        </a:p>
      </dgm:t>
    </dgm:pt>
    <dgm:pt modelId="{3A7671C3-8647-3F4D-A8EF-348734CCCD98}">
      <dgm:prSet phldrT="[Text]" custT="1"/>
      <dgm:spPr/>
      <dgm:t>
        <a:bodyPr/>
        <a:lstStyle/>
        <a:p>
          <a:r>
            <a:rPr lang="en-GB" sz="1800" dirty="0"/>
            <a:t>Not generalisable to other samples</a:t>
          </a:r>
        </a:p>
      </dgm:t>
    </dgm:pt>
    <dgm:pt modelId="{15E41252-8380-EF48-987D-52DE8E4E4CA3}" type="parTrans" cxnId="{72E21A45-050C-5A49-BB1F-364E41A81927}">
      <dgm:prSet/>
      <dgm:spPr/>
      <dgm:t>
        <a:bodyPr/>
        <a:lstStyle/>
        <a:p>
          <a:endParaRPr lang="en-GB" sz="1600"/>
        </a:p>
      </dgm:t>
    </dgm:pt>
    <dgm:pt modelId="{33DB89E4-B96F-DA42-BB5D-DE7F646CBFCB}" type="sibTrans" cxnId="{72E21A45-050C-5A49-BB1F-364E41A81927}">
      <dgm:prSet/>
      <dgm:spPr/>
      <dgm:t>
        <a:bodyPr/>
        <a:lstStyle/>
        <a:p>
          <a:endParaRPr lang="en-GB" sz="1600"/>
        </a:p>
      </dgm:t>
    </dgm:pt>
    <dgm:pt modelId="{2C152965-0748-AA41-A0A6-4EA8D3F7FEE0}">
      <dgm:prSet phldrT="[Text]" custT="1"/>
      <dgm:spPr/>
      <dgm:t>
        <a:bodyPr/>
        <a:lstStyle/>
        <a:p>
          <a:r>
            <a:rPr lang="en-GB" sz="1800" dirty="0"/>
            <a:t>Struggles with highly-divergent samples</a:t>
          </a:r>
        </a:p>
      </dgm:t>
    </dgm:pt>
    <dgm:pt modelId="{6C82FE48-CF85-6348-89DB-BCBFA6668B8F}" type="parTrans" cxnId="{FF802E39-036F-8E4D-8FEF-987C0CBBB19E}">
      <dgm:prSet/>
      <dgm:spPr/>
      <dgm:t>
        <a:bodyPr/>
        <a:lstStyle/>
        <a:p>
          <a:endParaRPr lang="en-GB" sz="1600"/>
        </a:p>
      </dgm:t>
    </dgm:pt>
    <dgm:pt modelId="{0631ECCA-C168-4F47-B363-886321DADD25}" type="sibTrans" cxnId="{FF802E39-036F-8E4D-8FEF-987C0CBBB19E}">
      <dgm:prSet/>
      <dgm:spPr/>
      <dgm:t>
        <a:bodyPr/>
        <a:lstStyle/>
        <a:p>
          <a:endParaRPr lang="en-GB" sz="1600"/>
        </a:p>
      </dgm:t>
    </dgm:pt>
    <dgm:pt modelId="{E369B6AB-B74A-5A45-916D-F9D5493A6366}">
      <dgm:prSet phldrT="[Text]" custT="1"/>
      <dgm:spPr/>
      <dgm:t>
        <a:bodyPr/>
        <a:lstStyle/>
        <a:p>
          <a:r>
            <a:rPr lang="en-GB" sz="1800" dirty="0"/>
            <a:t>Able to incorporate highly-divergent samples</a:t>
          </a:r>
        </a:p>
      </dgm:t>
    </dgm:pt>
    <dgm:pt modelId="{87C450C8-27CF-B344-B29D-1AC8798658D7}" type="parTrans" cxnId="{F283F554-1755-ED47-9F13-0FFA224796D7}">
      <dgm:prSet/>
      <dgm:spPr/>
      <dgm:t>
        <a:bodyPr/>
        <a:lstStyle/>
        <a:p>
          <a:endParaRPr lang="en-GB" sz="1600"/>
        </a:p>
      </dgm:t>
    </dgm:pt>
    <dgm:pt modelId="{58FAB670-A88E-004D-94A1-428376CCF5D6}" type="sibTrans" cxnId="{F283F554-1755-ED47-9F13-0FFA224796D7}">
      <dgm:prSet/>
      <dgm:spPr/>
      <dgm:t>
        <a:bodyPr/>
        <a:lstStyle/>
        <a:p>
          <a:endParaRPr lang="en-GB" sz="1600"/>
        </a:p>
      </dgm:t>
    </dgm:pt>
    <dgm:pt modelId="{DADD69C2-6E64-804E-BAF6-E92F643B835C}" type="pres">
      <dgm:prSet presAssocID="{DCD083AB-245E-7B4B-A1E2-6200E4407FAA}" presName="compositeShape" presStyleCnt="0">
        <dgm:presLayoutVars>
          <dgm:chMax val="7"/>
          <dgm:dir/>
          <dgm:resizeHandles val="exact"/>
        </dgm:presLayoutVars>
      </dgm:prSet>
      <dgm:spPr/>
    </dgm:pt>
    <dgm:pt modelId="{2FF4665E-6280-0442-ADA8-E27472347846}" type="pres">
      <dgm:prSet presAssocID="{C3171B99-E700-5340-93F6-1A6D32DE1A07}" presName="circ1" presStyleLbl="vennNode1" presStyleIdx="0" presStyleCnt="2"/>
      <dgm:spPr/>
    </dgm:pt>
    <dgm:pt modelId="{F3CE3D16-1955-2B40-9EAD-E36C87C99FC8}" type="pres">
      <dgm:prSet presAssocID="{C3171B99-E700-5340-93F6-1A6D32DE1A07}" presName="circ1Tx" presStyleLbl="revTx" presStyleIdx="0" presStyleCnt="0">
        <dgm:presLayoutVars>
          <dgm:chMax val="0"/>
          <dgm:chPref val="0"/>
          <dgm:bulletEnabled val="1"/>
        </dgm:presLayoutVars>
      </dgm:prSet>
      <dgm:spPr/>
    </dgm:pt>
    <dgm:pt modelId="{AB404E7B-DDF8-B443-B5F4-D73F3614CA0E}" type="pres">
      <dgm:prSet presAssocID="{4DC7339A-C343-294C-B969-2AF36B9FB623}" presName="circ2" presStyleLbl="vennNode1" presStyleIdx="1" presStyleCnt="2"/>
      <dgm:spPr/>
    </dgm:pt>
    <dgm:pt modelId="{61B313FF-586D-774E-9252-54890D866ADD}" type="pres">
      <dgm:prSet presAssocID="{4DC7339A-C343-294C-B969-2AF36B9FB623}" presName="circ2Tx" presStyleLbl="revTx" presStyleIdx="0" presStyleCnt="0">
        <dgm:presLayoutVars>
          <dgm:chMax val="0"/>
          <dgm:chPref val="0"/>
          <dgm:bulletEnabled val="1"/>
        </dgm:presLayoutVars>
      </dgm:prSet>
      <dgm:spPr/>
    </dgm:pt>
  </dgm:ptLst>
  <dgm:cxnLst>
    <dgm:cxn modelId="{EA2A4D02-F9B0-3A42-8352-0AD3396D3D1E}" srcId="{4DC7339A-C343-294C-B969-2AF36B9FB623}" destId="{8266BECF-17CC-EE47-A1F4-9737BA0F70D5}" srcOrd="5" destOrd="0" parTransId="{0FB659D0-2E74-AD47-9218-2CF8AE4A7274}" sibTransId="{9AA151D7-CF5E-3944-8327-5866EB20FC0A}"/>
    <dgm:cxn modelId="{9B32A505-6495-F441-AB37-7352718E009C}" srcId="{4DC7339A-C343-294C-B969-2AF36B9FB623}" destId="{EAF41546-DA07-2B47-90C7-E3D4D5F2D7DF}" srcOrd="0" destOrd="0" parTransId="{1282F7AB-990E-C342-AB77-986559A17987}" sibTransId="{89B439CE-150A-8B49-93A0-2589101309E9}"/>
    <dgm:cxn modelId="{72FA5807-03E6-9942-AD34-FD6170F4D7FF}" type="presOf" srcId="{F9150CD0-FEAC-974E-AC26-38AEA9D78CA3}" destId="{61B313FF-586D-774E-9252-54890D866ADD}" srcOrd="1" destOrd="4" presId="urn:microsoft.com/office/officeart/2005/8/layout/venn1"/>
    <dgm:cxn modelId="{E37E9916-963C-8E42-BD7C-C8EC89388844}" srcId="{4DC7339A-C343-294C-B969-2AF36B9FB623}" destId="{7F3A0F3A-EE92-F749-BCF4-B4E1EA2EF521}" srcOrd="1" destOrd="0" parTransId="{6D4C126B-9CF1-8742-AEA0-E1DEC7C8E017}" sibTransId="{4C5DEE81-DFD7-F74E-A310-A9C4DC08D93E}"/>
    <dgm:cxn modelId="{ACD9021E-0663-E744-B744-584E87FD9C95}" type="presOf" srcId="{06D281A6-639F-8045-BCC4-0CFF68F7494D}" destId="{2FF4665E-6280-0442-ADA8-E27472347846}" srcOrd="0" destOrd="4" presId="urn:microsoft.com/office/officeart/2005/8/layout/venn1"/>
    <dgm:cxn modelId="{9A7CAC22-CA46-3A4C-84A1-3697F7D90BF1}" type="presOf" srcId="{819A221A-EF33-154B-AD9E-C8DF389B08F0}" destId="{AB404E7B-DDF8-B443-B5F4-D73F3614CA0E}" srcOrd="0" destOrd="5" presId="urn:microsoft.com/office/officeart/2005/8/layout/venn1"/>
    <dgm:cxn modelId="{4BB91129-9494-C242-8E35-AF1E8438D7DF}" type="presOf" srcId="{5929589D-883D-C34F-817F-51D1515D4866}" destId="{61B313FF-586D-774E-9252-54890D866ADD}" srcOrd="1" destOrd="3" presId="urn:microsoft.com/office/officeart/2005/8/layout/venn1"/>
    <dgm:cxn modelId="{C9B4EB32-D67F-794B-9172-BB11E1EC3F68}" type="presOf" srcId="{EAF41546-DA07-2B47-90C7-E3D4D5F2D7DF}" destId="{61B313FF-586D-774E-9252-54890D866ADD}" srcOrd="1" destOrd="1" presId="urn:microsoft.com/office/officeart/2005/8/layout/venn1"/>
    <dgm:cxn modelId="{31BD2E33-1A67-2B44-85A1-F4627829BE3B}" type="presOf" srcId="{06D281A6-639F-8045-BCC4-0CFF68F7494D}" destId="{F3CE3D16-1955-2B40-9EAD-E36C87C99FC8}" srcOrd="1" destOrd="4" presId="urn:microsoft.com/office/officeart/2005/8/layout/venn1"/>
    <dgm:cxn modelId="{DD5A8134-0943-2347-A489-0B1CED14AFD2}" type="presOf" srcId="{2C152965-0748-AA41-A0A6-4EA8D3F7FEE0}" destId="{2FF4665E-6280-0442-ADA8-E27472347846}" srcOrd="0" destOrd="7" presId="urn:microsoft.com/office/officeart/2005/8/layout/venn1"/>
    <dgm:cxn modelId="{8912EE37-022A-BB45-9CAD-4EBB5EF8B63C}" srcId="{C3171B99-E700-5340-93F6-1A6D32DE1A07}" destId="{06D281A6-639F-8045-BCC4-0CFF68F7494D}" srcOrd="3" destOrd="0" parTransId="{52F7A591-8B05-CE47-ABBD-9D1993B35122}" sibTransId="{D1BA954B-0050-B84F-8C25-ABBF39ED0B70}"/>
    <dgm:cxn modelId="{FF802E39-036F-8E4D-8FEF-987C0CBBB19E}" srcId="{C3171B99-E700-5340-93F6-1A6D32DE1A07}" destId="{2C152965-0748-AA41-A0A6-4EA8D3F7FEE0}" srcOrd="6" destOrd="0" parTransId="{6C82FE48-CF85-6348-89DB-BCBFA6668B8F}" sibTransId="{0631ECCA-C168-4F47-B363-886321DADD25}"/>
    <dgm:cxn modelId="{24129939-8A10-BE49-B1D6-ED0FE99D135A}" srcId="{4DC7339A-C343-294C-B969-2AF36B9FB623}" destId="{F9150CD0-FEAC-974E-AC26-38AEA9D78CA3}" srcOrd="3" destOrd="0" parTransId="{D437861C-2783-164B-A260-98102F7918BE}" sibTransId="{E6B69B0D-7730-3948-B013-157801A43D4B}"/>
    <dgm:cxn modelId="{A146CA3B-A555-874D-A6A8-618D06CFADDA}" type="presOf" srcId="{C3171B99-E700-5340-93F6-1A6D32DE1A07}" destId="{F3CE3D16-1955-2B40-9EAD-E36C87C99FC8}" srcOrd="0" destOrd="0" presId="urn:microsoft.com/office/officeart/2005/8/layout/venn1"/>
    <dgm:cxn modelId="{D926913C-B773-3D41-8AD6-AECA088D09BC}" type="presOf" srcId="{7F3A0F3A-EE92-F749-BCF4-B4E1EA2EF521}" destId="{AB404E7B-DDF8-B443-B5F4-D73F3614CA0E}" srcOrd="0" destOrd="2" presId="urn:microsoft.com/office/officeart/2005/8/layout/venn1"/>
    <dgm:cxn modelId="{053D065C-D5AD-3A42-8B7F-D34CF2A71065}" type="presOf" srcId="{3A7671C3-8647-3F4D-A8EF-348734CCCD98}" destId="{F3CE3D16-1955-2B40-9EAD-E36C87C99FC8}" srcOrd="1" destOrd="6" presId="urn:microsoft.com/office/officeart/2005/8/layout/venn1"/>
    <dgm:cxn modelId="{21AAD45E-53DF-734A-AAF7-A32D9460D657}" type="presOf" srcId="{FCC3DFE8-BA3E-AD4E-A02A-DE3116BB2AB5}" destId="{F3CE3D16-1955-2B40-9EAD-E36C87C99FC8}" srcOrd="1" destOrd="5" presId="urn:microsoft.com/office/officeart/2005/8/layout/venn1"/>
    <dgm:cxn modelId="{5736D95F-FDA3-8349-AFEC-1BF9CD85B38B}" type="presOf" srcId="{4DC7339A-C343-294C-B969-2AF36B9FB623}" destId="{61B313FF-586D-774E-9252-54890D866ADD}" srcOrd="1" destOrd="0" presId="urn:microsoft.com/office/officeart/2005/8/layout/venn1"/>
    <dgm:cxn modelId="{11971363-BEFC-044D-9A0C-C5AE93245E4C}" srcId="{C3171B99-E700-5340-93F6-1A6D32DE1A07}" destId="{678F2F4E-491A-7E4C-8BF5-6C74141889BB}" srcOrd="1" destOrd="0" parTransId="{6D18022F-AECD-EB4A-BE13-8E56F71548F9}" sibTransId="{CDC5EC28-5773-064D-AD5E-F3C7AAF06BC7}"/>
    <dgm:cxn modelId="{72E21A45-050C-5A49-BB1F-364E41A81927}" srcId="{C3171B99-E700-5340-93F6-1A6D32DE1A07}" destId="{3A7671C3-8647-3F4D-A8EF-348734CCCD98}" srcOrd="5" destOrd="0" parTransId="{15E41252-8380-EF48-987D-52DE8E4E4CA3}" sibTransId="{33DB89E4-B96F-DA42-BB5D-DE7F646CBFCB}"/>
    <dgm:cxn modelId="{28B82747-4820-0442-B604-547B07D0BCF5}" srcId="{C3171B99-E700-5340-93F6-1A6D32DE1A07}" destId="{E0C5856C-412B-8542-A135-418C2BC312AD}" srcOrd="2" destOrd="0" parTransId="{F687CA04-1BED-464F-8EE5-97B4370EB11A}" sibTransId="{EB30C697-B1DC-744F-8FCA-0C00B984459B}"/>
    <dgm:cxn modelId="{2D571969-DD0D-FA43-8B45-AB0294F494A6}" srcId="{4DC7339A-C343-294C-B969-2AF36B9FB623}" destId="{5929589D-883D-C34F-817F-51D1515D4866}" srcOrd="2" destOrd="0" parTransId="{7300A1EE-12A7-344A-9BE6-B36EE9789698}" sibTransId="{545DD0C4-276C-D440-9379-DCEF1CE338B4}"/>
    <dgm:cxn modelId="{0853EB4C-D4ED-2A4C-8505-3AA66FEB981F}" type="presOf" srcId="{B256C2B9-42B2-F54A-A98F-C0C0C1F19673}" destId="{F3CE3D16-1955-2B40-9EAD-E36C87C99FC8}" srcOrd="1" destOrd="1" presId="urn:microsoft.com/office/officeart/2005/8/layout/venn1"/>
    <dgm:cxn modelId="{619E296E-A9D9-2040-867C-675938D00388}" type="presOf" srcId="{4DC7339A-C343-294C-B969-2AF36B9FB623}" destId="{AB404E7B-DDF8-B443-B5F4-D73F3614CA0E}" srcOrd="0" destOrd="0" presId="urn:microsoft.com/office/officeart/2005/8/layout/venn1"/>
    <dgm:cxn modelId="{7411304F-5F9D-CA47-9C2C-E3A9BCECE3DF}" type="presOf" srcId="{E0C5856C-412B-8542-A135-418C2BC312AD}" destId="{2FF4665E-6280-0442-ADA8-E27472347846}" srcOrd="0" destOrd="3" presId="urn:microsoft.com/office/officeart/2005/8/layout/venn1"/>
    <dgm:cxn modelId="{51A4BA51-0E1F-6A41-8AA2-BB2CADAE8C11}" type="presOf" srcId="{3A7671C3-8647-3F4D-A8EF-348734CCCD98}" destId="{2FF4665E-6280-0442-ADA8-E27472347846}" srcOrd="0" destOrd="6" presId="urn:microsoft.com/office/officeart/2005/8/layout/venn1"/>
    <dgm:cxn modelId="{F283F554-1755-ED47-9F13-0FFA224796D7}" srcId="{4DC7339A-C343-294C-B969-2AF36B9FB623}" destId="{E369B6AB-B74A-5A45-916D-F9D5493A6366}" srcOrd="6" destOrd="0" parTransId="{87C450C8-27CF-B344-B29D-1AC8798658D7}" sibTransId="{58FAB670-A88E-004D-94A1-428376CCF5D6}"/>
    <dgm:cxn modelId="{A0C8A376-A0EF-7248-959A-6F6A7C7922E7}" type="presOf" srcId="{2C152965-0748-AA41-A0A6-4EA8D3F7FEE0}" destId="{F3CE3D16-1955-2B40-9EAD-E36C87C99FC8}" srcOrd="1" destOrd="7" presId="urn:microsoft.com/office/officeart/2005/8/layout/venn1"/>
    <dgm:cxn modelId="{8D760C7A-FF84-0746-AF03-C6639B69B45A}" srcId="{4DC7339A-C343-294C-B969-2AF36B9FB623}" destId="{819A221A-EF33-154B-AD9E-C8DF389B08F0}" srcOrd="4" destOrd="0" parTransId="{37B163F5-916C-3040-A988-8360C2F5BF31}" sibTransId="{AC69E4C6-5DDA-634E-AE8C-2E40FCE66CF7}"/>
    <dgm:cxn modelId="{563EB38D-545F-CD45-AF8F-93C9EABEFF82}" type="presOf" srcId="{E0C5856C-412B-8542-A135-418C2BC312AD}" destId="{F3CE3D16-1955-2B40-9EAD-E36C87C99FC8}" srcOrd="1" destOrd="3" presId="urn:microsoft.com/office/officeart/2005/8/layout/venn1"/>
    <dgm:cxn modelId="{66F31C99-5AC3-B049-A3A4-9B8DEC5084A9}" srcId="{C3171B99-E700-5340-93F6-1A6D32DE1A07}" destId="{B256C2B9-42B2-F54A-A98F-C0C0C1F19673}" srcOrd="0" destOrd="0" parTransId="{6C4617D4-1CF7-A041-AE2F-08F663DEF8EB}" sibTransId="{6F41F355-42F1-C049-BDAA-F8BFA45E03C2}"/>
    <dgm:cxn modelId="{FF998D99-56CE-2E46-B7A2-AC468D373AF2}" type="presOf" srcId="{DCD083AB-245E-7B4B-A1E2-6200E4407FAA}" destId="{DADD69C2-6E64-804E-BAF6-E92F643B835C}" srcOrd="0" destOrd="0" presId="urn:microsoft.com/office/officeart/2005/8/layout/venn1"/>
    <dgm:cxn modelId="{D072D7AE-1378-8947-AB30-2EEED8AAE7BA}" type="presOf" srcId="{B256C2B9-42B2-F54A-A98F-C0C0C1F19673}" destId="{2FF4665E-6280-0442-ADA8-E27472347846}" srcOrd="0" destOrd="1" presId="urn:microsoft.com/office/officeart/2005/8/layout/venn1"/>
    <dgm:cxn modelId="{B7C56EAF-A2DE-C145-8C3A-B46DF2598CC0}" type="presOf" srcId="{678F2F4E-491A-7E4C-8BF5-6C74141889BB}" destId="{F3CE3D16-1955-2B40-9EAD-E36C87C99FC8}" srcOrd="1" destOrd="2" presId="urn:microsoft.com/office/officeart/2005/8/layout/venn1"/>
    <dgm:cxn modelId="{F85136B4-8A6F-A447-A015-8E41E90C697E}" type="presOf" srcId="{F9150CD0-FEAC-974E-AC26-38AEA9D78CA3}" destId="{AB404E7B-DDF8-B443-B5F4-D73F3614CA0E}" srcOrd="0" destOrd="4" presId="urn:microsoft.com/office/officeart/2005/8/layout/venn1"/>
    <dgm:cxn modelId="{428559B7-A9C7-7545-BC89-20968C95B527}" type="presOf" srcId="{EAF41546-DA07-2B47-90C7-E3D4D5F2D7DF}" destId="{AB404E7B-DDF8-B443-B5F4-D73F3614CA0E}" srcOrd="0" destOrd="1" presId="urn:microsoft.com/office/officeart/2005/8/layout/venn1"/>
    <dgm:cxn modelId="{2D6C1ABA-9A0D-DA47-BCFE-588B847D1F38}" type="presOf" srcId="{7F3A0F3A-EE92-F749-BCF4-B4E1EA2EF521}" destId="{61B313FF-586D-774E-9252-54890D866ADD}" srcOrd="1" destOrd="2" presId="urn:microsoft.com/office/officeart/2005/8/layout/venn1"/>
    <dgm:cxn modelId="{BE2B95BD-FD79-7B45-B2A3-1F82D00F5271}" type="presOf" srcId="{E369B6AB-B74A-5A45-916D-F9D5493A6366}" destId="{AB404E7B-DDF8-B443-B5F4-D73F3614CA0E}" srcOrd="0" destOrd="7" presId="urn:microsoft.com/office/officeart/2005/8/layout/venn1"/>
    <dgm:cxn modelId="{C48859C7-9A91-1D43-9F04-3F7C96E6B30D}" type="presOf" srcId="{8266BECF-17CC-EE47-A1F4-9737BA0F70D5}" destId="{61B313FF-586D-774E-9252-54890D866ADD}" srcOrd="1" destOrd="6" presId="urn:microsoft.com/office/officeart/2005/8/layout/venn1"/>
    <dgm:cxn modelId="{747A0BC9-519E-D44C-BCF0-1A029504C75D}" type="presOf" srcId="{8266BECF-17CC-EE47-A1F4-9737BA0F70D5}" destId="{AB404E7B-DDF8-B443-B5F4-D73F3614CA0E}" srcOrd="0" destOrd="6" presId="urn:microsoft.com/office/officeart/2005/8/layout/venn1"/>
    <dgm:cxn modelId="{3EBA35DA-FCC7-1A49-817F-38CD1E3B723D}" type="presOf" srcId="{819A221A-EF33-154B-AD9E-C8DF389B08F0}" destId="{61B313FF-586D-774E-9252-54890D866ADD}" srcOrd="1" destOrd="5" presId="urn:microsoft.com/office/officeart/2005/8/layout/venn1"/>
    <dgm:cxn modelId="{3B00B1E7-D349-A149-910D-6EA2F5517FB7}" srcId="{C3171B99-E700-5340-93F6-1A6D32DE1A07}" destId="{FCC3DFE8-BA3E-AD4E-A02A-DE3116BB2AB5}" srcOrd="4" destOrd="0" parTransId="{31E66781-C769-6F46-A76C-FA9D96E9CCEB}" sibTransId="{A00CACAE-1E05-1C4C-AE90-95D252C8D61C}"/>
    <dgm:cxn modelId="{EE34BAEC-1F3A-184F-9031-C6CA51A58C17}" type="presOf" srcId="{FCC3DFE8-BA3E-AD4E-A02A-DE3116BB2AB5}" destId="{2FF4665E-6280-0442-ADA8-E27472347846}" srcOrd="0" destOrd="5" presId="urn:microsoft.com/office/officeart/2005/8/layout/venn1"/>
    <dgm:cxn modelId="{D41803EE-78A9-5144-A540-B7A02AB2F740}" type="presOf" srcId="{C3171B99-E700-5340-93F6-1A6D32DE1A07}" destId="{2FF4665E-6280-0442-ADA8-E27472347846}" srcOrd="1" destOrd="0" presId="urn:microsoft.com/office/officeart/2005/8/layout/venn1"/>
    <dgm:cxn modelId="{1B575FF0-612F-7B4D-BDD3-7D9978C53E8E}" type="presOf" srcId="{E369B6AB-B74A-5A45-916D-F9D5493A6366}" destId="{61B313FF-586D-774E-9252-54890D866ADD}" srcOrd="1" destOrd="7" presId="urn:microsoft.com/office/officeart/2005/8/layout/venn1"/>
    <dgm:cxn modelId="{FB2D14F1-F637-F64F-86EF-1574D0E9B658}" type="presOf" srcId="{678F2F4E-491A-7E4C-8BF5-6C74141889BB}" destId="{2FF4665E-6280-0442-ADA8-E27472347846}" srcOrd="0" destOrd="2" presId="urn:microsoft.com/office/officeart/2005/8/layout/venn1"/>
    <dgm:cxn modelId="{37241FF3-FE0D-9E45-B72C-A25E16563C35}" type="presOf" srcId="{5929589D-883D-C34F-817F-51D1515D4866}" destId="{AB404E7B-DDF8-B443-B5F4-D73F3614CA0E}" srcOrd="0" destOrd="3" presId="urn:microsoft.com/office/officeart/2005/8/layout/venn1"/>
    <dgm:cxn modelId="{750115FB-627D-DA42-9C5A-315B3047DF3C}" srcId="{DCD083AB-245E-7B4B-A1E2-6200E4407FAA}" destId="{4DC7339A-C343-294C-B969-2AF36B9FB623}" srcOrd="1" destOrd="0" parTransId="{789D0DF5-E53F-6143-8C1D-EA446B9C785F}" sibTransId="{4E83AF58-1F5E-C94D-8C8C-EDF8A2F86BE3}"/>
    <dgm:cxn modelId="{9F5DFEFC-09CB-D946-B5F7-19F9706F60BB}" srcId="{DCD083AB-245E-7B4B-A1E2-6200E4407FAA}" destId="{C3171B99-E700-5340-93F6-1A6D32DE1A07}" srcOrd="0" destOrd="0" parTransId="{20BB8FFA-B444-7C42-B96F-B211C418AF96}" sibTransId="{57E5F03D-5E62-1046-9885-1EE39D2ED04E}"/>
    <dgm:cxn modelId="{26C35832-457D-AD4B-AE1A-C507BA2A47A1}" type="presParOf" srcId="{DADD69C2-6E64-804E-BAF6-E92F643B835C}" destId="{2FF4665E-6280-0442-ADA8-E27472347846}" srcOrd="0" destOrd="0" presId="urn:microsoft.com/office/officeart/2005/8/layout/venn1"/>
    <dgm:cxn modelId="{874A3ADC-563C-ED4D-A85C-2A1AFE1A7FD2}" type="presParOf" srcId="{DADD69C2-6E64-804E-BAF6-E92F643B835C}" destId="{F3CE3D16-1955-2B40-9EAD-E36C87C99FC8}" srcOrd="1" destOrd="0" presId="urn:microsoft.com/office/officeart/2005/8/layout/venn1"/>
    <dgm:cxn modelId="{FEF74B56-14E8-BF48-94E8-54EBA79E7642}" type="presParOf" srcId="{DADD69C2-6E64-804E-BAF6-E92F643B835C}" destId="{AB404E7B-DDF8-B443-B5F4-D73F3614CA0E}" srcOrd="2" destOrd="0" presId="urn:microsoft.com/office/officeart/2005/8/layout/venn1"/>
    <dgm:cxn modelId="{DE2DE670-48E7-EA41-8A11-10EFB09A46B6}" type="presParOf" srcId="{DADD69C2-6E64-804E-BAF6-E92F643B835C}" destId="{61B313FF-586D-774E-9252-54890D866AD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4665E-6280-0442-ADA8-E27472347846}">
      <dsp:nvSpPr>
        <dsp:cNvPr id="0" name=""/>
        <dsp:cNvSpPr/>
      </dsp:nvSpPr>
      <dsp:spPr>
        <a:xfrm>
          <a:off x="274319" y="45720"/>
          <a:ext cx="6766560" cy="6766559"/>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u="sng" kern="1200" dirty="0"/>
            <a:t>Phylogenetics</a:t>
          </a:r>
        </a:p>
        <a:p>
          <a:pPr marL="171450" lvl="1" indent="-171450" algn="l" defTabSz="800100">
            <a:lnSpc>
              <a:spcPct val="90000"/>
            </a:lnSpc>
            <a:spcBef>
              <a:spcPct val="0"/>
            </a:spcBef>
            <a:spcAft>
              <a:spcPct val="15000"/>
            </a:spcAft>
            <a:buChar char="•"/>
          </a:pPr>
          <a:r>
            <a:rPr lang="en-GB" sz="1800" i="1" kern="1200" dirty="0"/>
            <a:t>Nucleotide or Protein sequences</a:t>
          </a:r>
        </a:p>
        <a:p>
          <a:pPr marL="171450" lvl="1" indent="-171450" algn="l" defTabSz="800100">
            <a:lnSpc>
              <a:spcPct val="90000"/>
            </a:lnSpc>
            <a:spcBef>
              <a:spcPct val="0"/>
            </a:spcBef>
            <a:spcAft>
              <a:spcPct val="15000"/>
            </a:spcAft>
            <a:buChar char="•"/>
          </a:pPr>
          <a:r>
            <a:rPr lang="en-GB" sz="1800" kern="1200" dirty="0"/>
            <a:t>Inherently related to virus meta-data (host, subtype, etc.)</a:t>
          </a:r>
        </a:p>
        <a:p>
          <a:pPr marL="171450" lvl="1" indent="-171450" algn="l" defTabSz="800100">
            <a:lnSpc>
              <a:spcPct val="90000"/>
            </a:lnSpc>
            <a:spcBef>
              <a:spcPct val="0"/>
            </a:spcBef>
            <a:spcAft>
              <a:spcPct val="15000"/>
            </a:spcAft>
            <a:buChar char="•"/>
          </a:pPr>
          <a:r>
            <a:rPr lang="en-GB" sz="1800" kern="1200" dirty="0"/>
            <a:t>Analyses are fairly intuitive </a:t>
          </a:r>
        </a:p>
        <a:p>
          <a:pPr marL="171450" lvl="1" indent="-171450" algn="l" defTabSz="800100">
            <a:lnSpc>
              <a:spcPct val="90000"/>
            </a:lnSpc>
            <a:spcBef>
              <a:spcPct val="0"/>
            </a:spcBef>
            <a:spcAft>
              <a:spcPct val="15000"/>
            </a:spcAft>
            <a:buChar char="•"/>
          </a:pPr>
          <a:r>
            <a:rPr lang="en-GB" sz="1800" kern="1200" dirty="0"/>
            <a:t>Time-sensitive</a:t>
          </a:r>
        </a:p>
        <a:p>
          <a:pPr marL="171450" lvl="1" indent="-171450" algn="l" defTabSz="800100">
            <a:lnSpc>
              <a:spcPct val="90000"/>
            </a:lnSpc>
            <a:spcBef>
              <a:spcPct val="0"/>
            </a:spcBef>
            <a:spcAft>
              <a:spcPct val="15000"/>
            </a:spcAft>
            <a:buChar char="•"/>
          </a:pPr>
          <a:r>
            <a:rPr lang="en-GB" sz="1800" kern="1200" dirty="0"/>
            <a:t>Relates samples to each other</a:t>
          </a:r>
        </a:p>
        <a:p>
          <a:pPr marL="171450" lvl="1" indent="-171450" algn="l" defTabSz="800100">
            <a:lnSpc>
              <a:spcPct val="90000"/>
            </a:lnSpc>
            <a:spcBef>
              <a:spcPct val="0"/>
            </a:spcBef>
            <a:spcAft>
              <a:spcPct val="15000"/>
            </a:spcAft>
            <a:buChar char="•"/>
          </a:pPr>
          <a:r>
            <a:rPr lang="en-GB" sz="1800" kern="1200" dirty="0"/>
            <a:t>Not generalisable to other samples</a:t>
          </a:r>
        </a:p>
        <a:p>
          <a:pPr marL="171450" lvl="1" indent="-171450" algn="l" defTabSz="800100">
            <a:lnSpc>
              <a:spcPct val="90000"/>
            </a:lnSpc>
            <a:spcBef>
              <a:spcPct val="0"/>
            </a:spcBef>
            <a:spcAft>
              <a:spcPct val="15000"/>
            </a:spcAft>
            <a:buChar char="•"/>
          </a:pPr>
          <a:r>
            <a:rPr lang="en-GB" sz="1800" kern="1200" dirty="0"/>
            <a:t>Struggles with highly-divergent samples</a:t>
          </a:r>
        </a:p>
      </dsp:txBody>
      <dsp:txXfrm>
        <a:off x="1219199" y="843642"/>
        <a:ext cx="3901440" cy="5170714"/>
      </dsp:txXfrm>
    </dsp:sp>
    <dsp:sp modelId="{AB404E7B-DDF8-B443-B5F4-D73F3614CA0E}">
      <dsp:nvSpPr>
        <dsp:cNvPr id="0" name=""/>
        <dsp:cNvSpPr/>
      </dsp:nvSpPr>
      <dsp:spPr>
        <a:xfrm>
          <a:off x="5151119" y="45720"/>
          <a:ext cx="6766560" cy="6766559"/>
        </a:xfrm>
        <a:prstGeom prst="ellipse">
          <a:avLst/>
        </a:prstGeom>
        <a:solidFill>
          <a:schemeClr val="accent3">
            <a:alpha val="50000"/>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kern="1200" dirty="0"/>
            <a:t>Machine </a:t>
          </a:r>
          <a:r>
            <a:rPr lang="en-GB" sz="2400" u="sng" kern="1200" dirty="0"/>
            <a:t>Learning</a:t>
          </a:r>
        </a:p>
        <a:p>
          <a:pPr marL="171450" lvl="1" indent="-171450" algn="l" defTabSz="800100">
            <a:lnSpc>
              <a:spcPct val="90000"/>
            </a:lnSpc>
            <a:spcBef>
              <a:spcPct val="0"/>
            </a:spcBef>
            <a:spcAft>
              <a:spcPct val="15000"/>
            </a:spcAft>
            <a:buChar char="•"/>
          </a:pPr>
          <a:r>
            <a:rPr lang="en-GB" sz="1800" i="1" kern="1200" dirty="0" err="1"/>
            <a:t>Physico</a:t>
          </a:r>
          <a:r>
            <a:rPr lang="en-GB" sz="1800" i="1" kern="1200" dirty="0"/>
            <a:t>-chemical properties of proteins</a:t>
          </a:r>
        </a:p>
        <a:p>
          <a:pPr marL="171450" lvl="1" indent="-171450" algn="l" defTabSz="800100">
            <a:lnSpc>
              <a:spcPct val="90000"/>
            </a:lnSpc>
            <a:spcBef>
              <a:spcPct val="0"/>
            </a:spcBef>
            <a:spcAft>
              <a:spcPct val="15000"/>
            </a:spcAft>
            <a:buChar char="•"/>
          </a:pPr>
          <a:r>
            <a:rPr lang="en-GB" sz="1800" kern="1200" dirty="0"/>
            <a:t>Agnostic of virus meta-data</a:t>
          </a:r>
        </a:p>
        <a:p>
          <a:pPr marL="171450" lvl="1" indent="-171450" algn="l" defTabSz="800100">
            <a:lnSpc>
              <a:spcPct val="90000"/>
            </a:lnSpc>
            <a:spcBef>
              <a:spcPct val="0"/>
            </a:spcBef>
            <a:spcAft>
              <a:spcPct val="15000"/>
            </a:spcAft>
            <a:buChar char="•"/>
          </a:pPr>
          <a:r>
            <a:rPr lang="en-GB" sz="1800" kern="1200" dirty="0"/>
            <a:t>Easy to add new observations</a:t>
          </a:r>
        </a:p>
        <a:p>
          <a:pPr marL="171450" lvl="1" indent="-171450" algn="l" defTabSz="800100">
            <a:lnSpc>
              <a:spcPct val="90000"/>
            </a:lnSpc>
            <a:spcBef>
              <a:spcPct val="0"/>
            </a:spcBef>
            <a:spcAft>
              <a:spcPct val="15000"/>
            </a:spcAft>
            <a:buChar char="•"/>
          </a:pPr>
          <a:r>
            <a:rPr lang="en-GB" sz="1800" kern="1200" dirty="0"/>
            <a:t>Analyses can be rather abstract to interpret</a:t>
          </a:r>
        </a:p>
        <a:p>
          <a:pPr marL="171450" lvl="1" indent="-171450" algn="l" defTabSz="800100">
            <a:lnSpc>
              <a:spcPct val="90000"/>
            </a:lnSpc>
            <a:spcBef>
              <a:spcPct val="0"/>
            </a:spcBef>
            <a:spcAft>
              <a:spcPct val="15000"/>
            </a:spcAft>
            <a:buChar char="•"/>
          </a:pPr>
          <a:r>
            <a:rPr lang="en-GB" sz="1800" kern="1200" dirty="0"/>
            <a:t>Can be experimentally-validated</a:t>
          </a:r>
        </a:p>
        <a:p>
          <a:pPr marL="171450" lvl="1" indent="-171450" algn="l" defTabSz="800100">
            <a:lnSpc>
              <a:spcPct val="90000"/>
            </a:lnSpc>
            <a:spcBef>
              <a:spcPct val="0"/>
            </a:spcBef>
            <a:spcAft>
              <a:spcPct val="15000"/>
            </a:spcAft>
            <a:buChar char="•"/>
          </a:pPr>
          <a:r>
            <a:rPr lang="en-GB" sz="1800" kern="1200" dirty="0"/>
            <a:t>Generalisable to other samples</a:t>
          </a:r>
        </a:p>
        <a:p>
          <a:pPr marL="171450" lvl="1" indent="-171450" algn="l" defTabSz="800100">
            <a:lnSpc>
              <a:spcPct val="90000"/>
            </a:lnSpc>
            <a:spcBef>
              <a:spcPct val="0"/>
            </a:spcBef>
            <a:spcAft>
              <a:spcPct val="15000"/>
            </a:spcAft>
            <a:buChar char="•"/>
          </a:pPr>
          <a:r>
            <a:rPr lang="en-GB" sz="1800" kern="1200" dirty="0"/>
            <a:t>Able to incorporate highly-divergent samples</a:t>
          </a:r>
        </a:p>
      </dsp:txBody>
      <dsp:txXfrm>
        <a:off x="7071360" y="843642"/>
        <a:ext cx="3901440" cy="51707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7B9EF-86A6-E845-8589-105786FE739D}" type="datetimeFigureOut">
              <a:rPr lang="en-GB" smtClean="0"/>
              <a:t>11/06/2025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2EA1-A02B-734D-984F-3E9028017EA1}" type="slidenum">
              <a:rPr lang="en-GB" smtClean="0"/>
              <a:t>‹#›</a:t>
            </a:fld>
            <a:endParaRPr lang="en-GB"/>
          </a:p>
        </p:txBody>
      </p:sp>
    </p:spTree>
    <p:extLst>
      <p:ext uri="{BB962C8B-B14F-4D97-AF65-F5344CB8AC3E}">
        <p14:creationId xmlns:p14="http://schemas.microsoft.com/office/powerpoint/2010/main" val="399137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FA2EA1-A02B-734D-984F-3E9028017EA1}" type="slidenum">
              <a:rPr lang="en-GB" smtClean="0"/>
              <a:t>1</a:t>
            </a:fld>
            <a:endParaRPr lang="en-GB"/>
          </a:p>
        </p:txBody>
      </p:sp>
    </p:spTree>
    <p:extLst>
      <p:ext uri="{BB962C8B-B14F-4D97-AF65-F5344CB8AC3E}">
        <p14:creationId xmlns:p14="http://schemas.microsoft.com/office/powerpoint/2010/main" val="3485442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therefore start with ~35,000 sequences, but many of these were similar enough to provide little novel information to the model so our first step was to cut down on the number of sequences we’d use. A clustering algorithm (within the MMSeq2 program) ran over these samples and retained only those which had 95% or lower sequence identity in order to capture the widest range of diverse proteins. This narrowed us down to just under 6700 proteins in total; some of which were from the same virus so we ended up with 4551 unique virus genomes. </a:t>
            </a:r>
          </a:p>
          <a:p>
            <a:r>
              <a:rPr lang="en-GB" dirty="0"/>
              <a:t>Then compositional and chemical features of proteins calculated with </a:t>
            </a:r>
            <a:r>
              <a:rPr lang="en-GB" dirty="0" err="1"/>
              <a:t>iFeaturesOmega</a:t>
            </a:r>
            <a:r>
              <a:rPr lang="en-GB" dirty="0"/>
              <a:t> were used to train random forest models. As I mentioned, an important part of creating these RF models is holding out a subset of the data to be used as part of the validation process; therefore each of the 25 flu subtypes we identified was removed iteratively from the training data. </a:t>
            </a:r>
          </a:p>
          <a:p>
            <a:r>
              <a:rPr lang="en-GB" dirty="0"/>
              <a:t>The first model used the 2mers as the predictive feature for the HA protein, using all of the dataset </a:t>
            </a:r>
            <a:r>
              <a:rPr lang="en-GB" b="1" dirty="0"/>
              <a:t>except </a:t>
            </a:r>
            <a:r>
              <a:rPr lang="en-GB" b="0" dirty="0"/>
              <a:t>for the proteins coming from H1N1 viruses. So the first model sees all of the non-H1N1 HA proteins and “learns” to classify sequences as avian or mammalian based on their protein features. Then, the H1N1 data that we hid from the model is presented as entirely novel and used to make a prediction; the model has never seen any of these H1N1 sequences before so can it attribute the correct label to them? </a:t>
            </a:r>
            <a:endParaRPr lang="en-GB" b="1" dirty="0"/>
          </a:p>
        </p:txBody>
      </p:sp>
      <p:sp>
        <p:nvSpPr>
          <p:cNvPr id="4" name="Slide Number Placeholder 3"/>
          <p:cNvSpPr>
            <a:spLocks noGrp="1"/>
          </p:cNvSpPr>
          <p:nvPr>
            <p:ph type="sldNum" sz="quarter" idx="5"/>
          </p:nvPr>
        </p:nvSpPr>
        <p:spPr/>
        <p:txBody>
          <a:bodyPr/>
          <a:lstStyle/>
          <a:p>
            <a:fld id="{04FA2EA1-A02B-734D-984F-3E9028017EA1}" type="slidenum">
              <a:rPr lang="en-GB" smtClean="0"/>
              <a:t>10</a:t>
            </a:fld>
            <a:endParaRPr lang="en-GB"/>
          </a:p>
        </p:txBody>
      </p:sp>
    </p:spTree>
    <p:extLst>
      <p:ext uri="{BB962C8B-B14F-4D97-AF65-F5344CB8AC3E}">
        <p14:creationId xmlns:p14="http://schemas.microsoft.com/office/powerpoint/2010/main" val="11666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2AF87-C649-1517-5055-F0311F6EB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16F87-C603-BA01-2E71-7D161DF8C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73C5C-B8DA-AEA8-45C2-61C00F949A2B}"/>
              </a:ext>
            </a:extLst>
          </p:cNvPr>
          <p:cNvSpPr>
            <a:spLocks noGrp="1"/>
          </p:cNvSpPr>
          <p:nvPr>
            <p:ph type="body" idx="1"/>
          </p:nvPr>
        </p:nvSpPr>
        <p:spPr/>
        <p:txBody>
          <a:bodyPr/>
          <a:lstStyle/>
          <a:p>
            <a:r>
              <a:rPr lang="en-GB" dirty="0"/>
              <a:t>So all of that is just the first model! We then expand this to each of the protein features and each of the 8 major IAV proteins. Resulting in 48 different models which are then stacked – compiled in a way such that any features of any protein could be fed into the model and we get an output prediction of whether that protein is from an avian or mammalian virus. Then, we go back to the beginning of the modelling process to do the same with H1N2: proteins of H1N2 viruses are “held-out” and we make another 48 models of each feature set and each protein which are combined into Stack 2. Stack 2 is then validated using the H1N2 data that we put back in and you get the picture… A collection of models that look at the input of some protein features and give an estimate of whether the protein comes from avian or mammalian viruses.</a:t>
            </a:r>
          </a:p>
        </p:txBody>
      </p:sp>
      <p:sp>
        <p:nvSpPr>
          <p:cNvPr id="4" name="Slide Number Placeholder 3">
            <a:extLst>
              <a:ext uri="{FF2B5EF4-FFF2-40B4-BE49-F238E27FC236}">
                <a16:creationId xmlns:a16="http://schemas.microsoft.com/office/drawing/2014/main" id="{B1B96271-8A33-FAD1-30E9-C191C202C224}"/>
              </a:ext>
            </a:extLst>
          </p:cNvPr>
          <p:cNvSpPr>
            <a:spLocks noGrp="1"/>
          </p:cNvSpPr>
          <p:nvPr>
            <p:ph type="sldNum" sz="quarter" idx="5"/>
          </p:nvPr>
        </p:nvSpPr>
        <p:spPr/>
        <p:txBody>
          <a:bodyPr/>
          <a:lstStyle/>
          <a:p>
            <a:fld id="{04FA2EA1-A02B-734D-984F-3E9028017EA1}" type="slidenum">
              <a:rPr lang="en-GB" smtClean="0"/>
              <a:t>11</a:t>
            </a:fld>
            <a:endParaRPr lang="en-GB"/>
          </a:p>
        </p:txBody>
      </p:sp>
    </p:spTree>
    <p:extLst>
      <p:ext uri="{BB962C8B-B14F-4D97-AF65-F5344CB8AC3E}">
        <p14:creationId xmlns:p14="http://schemas.microsoft.com/office/powerpoint/2010/main" val="2300846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p:cNvSpPr>
            <a:spLocks noGrp="1"/>
          </p:cNvSpPr>
          <p:nvPr>
            <p:ph type="sldNum" sz="quarter" idx="5"/>
          </p:nvPr>
        </p:nvSpPr>
        <p:spPr/>
        <p:txBody>
          <a:bodyPr/>
          <a:lstStyle/>
          <a:p>
            <a:fld id="{04FA2EA1-A02B-734D-984F-3E9028017EA1}" type="slidenum">
              <a:rPr lang="en-GB" smtClean="0"/>
              <a:t>13</a:t>
            </a:fld>
            <a:endParaRPr lang="en-GB"/>
          </a:p>
        </p:txBody>
      </p:sp>
    </p:spTree>
    <p:extLst>
      <p:ext uri="{BB962C8B-B14F-4D97-AF65-F5344CB8AC3E}">
        <p14:creationId xmlns:p14="http://schemas.microsoft.com/office/powerpoint/2010/main" val="629413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0E8A6-F19B-1703-451C-FC5938FFE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D1628-4191-7159-7CC8-5EC6991EF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E77BE-0BCD-9710-51F3-1502D4AE436B}"/>
              </a:ext>
            </a:extLst>
          </p:cNvPr>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a:extLst>
              <a:ext uri="{FF2B5EF4-FFF2-40B4-BE49-F238E27FC236}">
                <a16:creationId xmlns:a16="http://schemas.microsoft.com/office/drawing/2014/main" id="{82C87C3D-6A5C-06E1-C58E-B692DD14B58B}"/>
              </a:ext>
            </a:extLst>
          </p:cNvPr>
          <p:cNvSpPr>
            <a:spLocks noGrp="1"/>
          </p:cNvSpPr>
          <p:nvPr>
            <p:ph type="sldNum" sz="quarter" idx="5"/>
          </p:nvPr>
        </p:nvSpPr>
        <p:spPr/>
        <p:txBody>
          <a:bodyPr/>
          <a:lstStyle/>
          <a:p>
            <a:fld id="{04FA2EA1-A02B-734D-984F-3E9028017EA1}" type="slidenum">
              <a:rPr lang="en-GB" smtClean="0"/>
              <a:t>14</a:t>
            </a:fld>
            <a:endParaRPr lang="en-GB"/>
          </a:p>
        </p:txBody>
      </p:sp>
    </p:spTree>
    <p:extLst>
      <p:ext uri="{BB962C8B-B14F-4D97-AF65-F5344CB8AC3E}">
        <p14:creationId xmlns:p14="http://schemas.microsoft.com/office/powerpoint/2010/main" val="2327602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Finish by talking about what this funding allowed</a:t>
            </a:r>
          </a:p>
          <a:p>
            <a:endParaRPr lang="en-GB" dirty="0"/>
          </a:p>
          <a:p>
            <a:r>
              <a:rPr lang="en-GB" dirty="0"/>
              <a:t>Jordan was just finishing PhD when he approached me about postdoc opportunities and this allowed us to co-design this project and support Jordan as an early career research for 6 months</a:t>
            </a:r>
          </a:p>
          <a:p>
            <a:endParaRPr lang="en-GB" dirty="0"/>
          </a:p>
          <a:p>
            <a:r>
              <a:rPr lang="en-GB" dirty="0"/>
              <a:t>In that time Jordan was able to train in foundational machine learning and put it into practice</a:t>
            </a:r>
          </a:p>
          <a:p>
            <a:r>
              <a:rPr lang="en-GB" dirty="0"/>
              <a:t>This also funded Jordan to visit the Roslin Inst, Edinburgh to work alongside influenza phylogenetics experts and present the work</a:t>
            </a:r>
          </a:p>
          <a:p>
            <a:r>
              <a:rPr lang="en-GB" dirty="0"/>
              <a:t>Engaged with HZI project partners online</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17</a:t>
            </a:fld>
            <a:endParaRPr lang="en-GB"/>
          </a:p>
        </p:txBody>
      </p:sp>
    </p:spTree>
    <p:extLst>
      <p:ext uri="{BB962C8B-B14F-4D97-AF65-F5344CB8AC3E}">
        <p14:creationId xmlns:p14="http://schemas.microsoft.com/office/powerpoint/2010/main" val="461849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funds we were awarded also allowed a placement for Hattie Herridge 1</a:t>
            </a:r>
            <a:r>
              <a:rPr lang="en-GB" baseline="30000" dirty="0"/>
              <a:t>st</a:t>
            </a:r>
            <a:r>
              <a:rPr lang="en-GB" dirty="0"/>
              <a:t> year PhD with Fabian in Ecology and Emergence of Zoonotic Disease group to come to the CVR and work with us for 2 weeks</a:t>
            </a:r>
          </a:p>
          <a:p>
            <a:r>
              <a:rPr lang="en-GB" dirty="0"/>
              <a:t>I’d been talking with Hattie and her masters supervisor from Exeter for a while about a collaboration and this really helped it materialise</a:t>
            </a:r>
          </a:p>
          <a:p>
            <a:endParaRPr lang="en-GB" dirty="0"/>
          </a:p>
          <a:p>
            <a:r>
              <a:rPr lang="en-GB" dirty="0"/>
              <a:t>Because in that two weeks we were able to train Hattie in some statistical methods like factor analysis where she was able to distinguish pathogenic bacteria in terms of grouped ecology and epidemiology</a:t>
            </a:r>
            <a:br>
              <a:rPr lang="en-GB" dirty="0"/>
            </a:br>
            <a:r>
              <a:rPr lang="en-GB" dirty="0"/>
              <a:t>and found distinct clustering of vector-borne bacteria, sexually transmitted bacteria, and then everything else</a:t>
            </a:r>
          </a:p>
          <a:p>
            <a:endParaRPr lang="en-GB" dirty="0"/>
          </a:p>
          <a:p>
            <a:r>
              <a:rPr lang="en-GB" dirty="0"/>
              <a:t>And she also built some evolutionary models, using Bayesian phylogenetic regression to find out which traits explain virulence</a:t>
            </a:r>
            <a:br>
              <a:rPr lang="en-GB" dirty="0"/>
            </a:br>
            <a:r>
              <a:rPr lang="en-GB" dirty="0"/>
              <a:t>and found effects in the posterior like toxin use but less obvious ones like a protective effect of tissue </a:t>
            </a:r>
            <a:r>
              <a:rPr lang="en-GB" dirty="0" err="1"/>
              <a:t>generalism</a:t>
            </a:r>
            <a:br>
              <a:rPr lang="en-GB" dirty="0"/>
            </a:br>
            <a:br>
              <a:rPr lang="en-GB" dirty="0"/>
            </a:br>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18</a:t>
            </a:fld>
            <a:endParaRPr lang="en-GB"/>
          </a:p>
        </p:txBody>
      </p:sp>
    </p:spTree>
    <p:extLst>
      <p:ext uri="{BB962C8B-B14F-4D97-AF65-F5344CB8AC3E}">
        <p14:creationId xmlns:p14="http://schemas.microsoft.com/office/powerpoint/2010/main" val="2371478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in terms of where this funding leaves us,</a:t>
            </a:r>
          </a:p>
          <a:p>
            <a:endParaRPr lang="en-GB" dirty="0"/>
          </a:p>
          <a:p>
            <a:r>
              <a:rPr lang="en-GB" dirty="0"/>
              <a:t>Well host predictor models are really common in the literature now, there are many </a:t>
            </a:r>
            <a:r>
              <a:rPr lang="en-GB" dirty="0" err="1"/>
              <a:t>many</a:t>
            </a:r>
            <a:r>
              <a:rPr lang="en-GB" dirty="0"/>
              <a:t> more than those four examples at the start</a:t>
            </a:r>
            <a:br>
              <a:rPr lang="en-GB" dirty="0"/>
            </a:br>
            <a:r>
              <a:rPr lang="en-GB" dirty="0"/>
              <a:t>And while they are very accessible for secondary use, which is great - they tend to be used indiscriminately as an off-the-shelf push-button analytical tool</a:t>
            </a:r>
            <a:br>
              <a:rPr lang="en-GB" dirty="0"/>
            </a:br>
            <a:r>
              <a:rPr lang="en-GB" dirty="0"/>
              <a:t>So we are in a nice position to guide better interpretation and use our findings </a:t>
            </a:r>
            <a:r>
              <a:rPr lang="en-GB"/>
              <a:t>to suggest </a:t>
            </a:r>
            <a:r>
              <a:rPr lang="en-GB" dirty="0"/>
              <a:t>good practice in something like a </a:t>
            </a:r>
            <a:r>
              <a:rPr lang="en-GB"/>
              <a:t>Commentary piece </a:t>
            </a:r>
            <a:endParaRPr lang="en-GB" dirty="0"/>
          </a:p>
          <a:p>
            <a:endParaRPr lang="en-GB" dirty="0"/>
          </a:p>
          <a:p>
            <a:r>
              <a:rPr lang="en-GB" dirty="0"/>
              <a:t>In terms of future work we can also adapt framework we built to investigate other well-sampled systems where we know host shifts are taking place</a:t>
            </a:r>
            <a:br>
              <a:rPr lang="en-GB" dirty="0"/>
            </a:br>
            <a:r>
              <a:rPr lang="en-GB" dirty="0"/>
              <a:t>One area of interest is the </a:t>
            </a:r>
            <a:r>
              <a:rPr lang="en-GB" dirty="0" err="1"/>
              <a:t>phageome</a:t>
            </a:r>
            <a:r>
              <a:rPr lang="en-GB" dirty="0"/>
              <a:t> data that is being led by Jan </a:t>
            </a:r>
            <a:r>
              <a:rPr lang="en-GB" dirty="0" err="1"/>
              <a:t>Gogarten</a:t>
            </a:r>
            <a:r>
              <a:rPr lang="en-GB" dirty="0"/>
              <a:t> that covers thousands of phage sampled from many different non-human primates and other datasets emerging from HIOH</a:t>
            </a:r>
          </a:p>
        </p:txBody>
      </p:sp>
      <p:sp>
        <p:nvSpPr>
          <p:cNvPr id="4" name="Slide Number Placeholder 3"/>
          <p:cNvSpPr>
            <a:spLocks noGrp="1"/>
          </p:cNvSpPr>
          <p:nvPr>
            <p:ph type="sldNum" sz="quarter" idx="5"/>
          </p:nvPr>
        </p:nvSpPr>
        <p:spPr/>
        <p:txBody>
          <a:bodyPr/>
          <a:lstStyle/>
          <a:p>
            <a:fld id="{04FA2EA1-A02B-734D-984F-3E9028017EA1}" type="slidenum">
              <a:rPr lang="en-GB" smtClean="0"/>
              <a:t>19</a:t>
            </a:fld>
            <a:endParaRPr lang="en-GB"/>
          </a:p>
        </p:txBody>
      </p:sp>
    </p:spTree>
    <p:extLst>
      <p:ext uri="{BB962C8B-B14F-4D97-AF65-F5344CB8AC3E}">
        <p14:creationId xmlns:p14="http://schemas.microsoft.com/office/powerpoint/2010/main" val="7622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is the conjoint triad method where we divide amino acids into 7 groups based on their overall properties, mostly volume and electrostatic interaction</a:t>
            </a:r>
          </a:p>
          <a:p>
            <a:endParaRPr lang="en-GB" dirty="0"/>
          </a:p>
          <a:p>
            <a:r>
              <a:rPr lang="en-GB" dirty="0"/>
              <a:t>We can then consider this like a reduced amino acid alphabet down from 20 characters to 7, and count the composition of each possible set of three or triad like how often do you see in the sequence …  all the way up to 7-7-7</a:t>
            </a:r>
          </a:p>
          <a:p>
            <a:endParaRPr lang="en-GB" dirty="0"/>
          </a:p>
          <a:p>
            <a:r>
              <a:rPr lang="en-GB" dirty="0"/>
              <a:t>This gives us a 7^3 or 343 features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101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second method is similar but this time we look at one property at once, and divide amino acids into 3 groups so in this example it’s based on hydrophobicity where it’s either polar in red neutral in green or hydrophilic in purple</a:t>
            </a:r>
          </a:p>
          <a:p>
            <a:endParaRPr lang="en-GB" dirty="0"/>
          </a:p>
          <a:p>
            <a:r>
              <a:rPr lang="en-GB" dirty="0"/>
              <a:t>We then again consider it a reduced alphabet and count Composition which is dead easy, exactly as we’ve done before what’s the composition bias of each group</a:t>
            </a:r>
            <a:br>
              <a:rPr lang="en-GB" dirty="0"/>
            </a:br>
            <a:r>
              <a:rPr lang="en-GB" dirty="0"/>
              <a:t>Transition which is just another way of doing the same for residue pairs but we group together reversible pairs so polar-neutral is same as neutral-polar</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Distribution: a little complicated, but consider what proportion of the sequence you have to cover before you hit a given quartile of the amino acids content in each group.</a:t>
            </a:r>
            <a:r>
              <a:rPr lang="en-GB" sz="1200" dirty="0">
                <a:effectLst/>
                <a:latin typeface="Lato" panose="020F0502020204030203" pitchFamily="34" charset="0"/>
                <a:ea typeface="Lato" panose="020F0502020204030203" pitchFamily="34" charset="0"/>
                <a:cs typeface="Lato" panose="020F0502020204030203" pitchFamily="34" charset="0"/>
              </a:rPr>
              <a:t> e.g. if half of all </a:t>
            </a:r>
            <a:r>
              <a:rPr lang="en-GB" sz="1200" dirty="0">
                <a:latin typeface="Lato" panose="020F0502020204030203" pitchFamily="34" charset="0"/>
                <a:ea typeface="Lato" panose="020F0502020204030203" pitchFamily="34" charset="0"/>
                <a:cs typeface="Lato" panose="020F0502020204030203" pitchFamily="34" charset="0"/>
              </a:rPr>
              <a:t>polar</a:t>
            </a:r>
            <a:r>
              <a:rPr lang="en-GB" sz="1200" dirty="0">
                <a:effectLst/>
                <a:latin typeface="Lato" panose="020F0502020204030203" pitchFamily="34" charset="0"/>
                <a:ea typeface="Lato" panose="020F0502020204030203" pitchFamily="34" charset="0"/>
                <a:cs typeface="Lato" panose="020F0502020204030203" pitchFamily="34" charset="0"/>
              </a:rPr>
              <a:t> residues in the entire sequence are bunched up into the first 30%, D0.5pol = 0.3. Calculate first residue, first quartile, second quartile, third quartile, last residue. So Distribution </a:t>
            </a:r>
            <a:r>
              <a:rPr lang="en-GB" dirty="0"/>
              <a:t>unique in that it captures positional information</a:t>
            </a:r>
          </a:p>
          <a:p>
            <a:endParaRPr lang="en-GB" dirty="0"/>
          </a:p>
          <a:p>
            <a:r>
              <a:rPr lang="en-GB" dirty="0"/>
              <a:t>And we have only what 21 feats from this but we can repeat for any number of properties we like to get more and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547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last one to cover today is Pseudo amino acid composition which is maybe simplest</a:t>
            </a:r>
          </a:p>
          <a:p>
            <a:endParaRPr lang="en-GB" dirty="0"/>
          </a:p>
          <a:p>
            <a:r>
              <a:rPr lang="en-GB" dirty="0"/>
              <a:t>First we just really simply calculate proportion of each amino acid in the sequence to give us starting 20 features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we capture how similar amino acids are at given distances apart by calculating correlation between them which is just average squared distance between property values (for hydrophobicity </a:t>
            </a:r>
            <a:r>
              <a:rPr lang="en-GB" sz="1200" i="0" dirty="0">
                <a:effectLst/>
                <a:latin typeface="Calibri" panose="020F0502020204030204" pitchFamily="34" charset="0"/>
              </a:rPr>
              <a:t>hydrophilicity and mass), and we go up to distance lambda so if </a:t>
            </a:r>
            <a:r>
              <a:rPr lang="en-GB" sz="1200" i="0" dirty="0" err="1">
                <a:effectLst/>
                <a:latin typeface="Calibri" panose="020F0502020204030204" pitchFamily="34" charset="0"/>
              </a:rPr>
              <a:t>lamba</a:t>
            </a:r>
            <a:r>
              <a:rPr lang="en-GB" sz="1200" i="0" dirty="0">
                <a:effectLst/>
                <a:latin typeface="Calibri" panose="020F0502020204030204" pitchFamily="34" charset="0"/>
              </a:rPr>
              <a:t> is 3 we have third order correlation, </a:t>
            </a:r>
            <a:r>
              <a:rPr lang="en-GB" dirty="0"/>
              <a:t>3 features capturing similarity of amino acids that are 1) adjacent, 2) apart by 1, and 3) apart by 2.</a:t>
            </a:r>
          </a:p>
          <a:p>
            <a:endParaRPr lang="en-GB" dirty="0"/>
          </a:p>
          <a:p>
            <a:r>
              <a:rPr lang="en-GB" dirty="0"/>
              <a:t>So pseudo-AAC also doesn’t just capture composition but positional information. And all of these should say are not exclusively used in virology but across all sorts of </a:t>
            </a:r>
            <a:r>
              <a:rPr lang="en-GB" dirty="0" err="1"/>
              <a:t>biochem</a:t>
            </a:r>
            <a:r>
              <a:rPr lang="en-GB" dirty="0"/>
              <a:t> and molecular biology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130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We’re interested in zoonotic emergence and cross-species transmission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Understanding animal origins of virus – refer as “Host prediction” is traditionally a very lengthy, and often inconclusive exercise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Traditionally take years of ecological analysis, contact tracing, even laboratory study</a:t>
            </a:r>
          </a:p>
          <a:p>
            <a:r>
              <a:rPr lang="en-GB" dirty="0"/>
              <a:t>However now the first data we are likely to have about any new virus is its genome sequence, and sometimes that’s the </a:t>
            </a:r>
            <a:r>
              <a:rPr lang="en-GB" b="1" dirty="0"/>
              <a:t>only</a:t>
            </a:r>
            <a:r>
              <a:rPr lang="en-GB" b="0" dirty="0"/>
              <a:t> data available, but we can use that to help infer the animal origin through machine learning</a:t>
            </a:r>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2</a:t>
            </a:fld>
            <a:endParaRPr lang="en-GB"/>
          </a:p>
        </p:txBody>
      </p:sp>
    </p:spTree>
    <p:extLst>
      <p:ext uri="{BB962C8B-B14F-4D97-AF65-F5344CB8AC3E}">
        <p14:creationId xmlns:p14="http://schemas.microsoft.com/office/powerpoint/2010/main" val="1240035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Now since methods are much more computationally accessible than before, </a:t>
            </a:r>
            <a:r>
              <a:rPr lang="en-GB" sz="1200" b="1" dirty="0">
                <a:effectLst/>
                <a:latin typeface="Calibri" panose="020F0502020204030204" pitchFamily="34" charset="0"/>
                <a:ea typeface="Calibri" panose="020F0502020204030204" pitchFamily="34" charset="0"/>
                <a:cs typeface="Times New Roman" panose="02020603050405020304" pitchFamily="18" charset="0"/>
              </a:rPr>
              <a:t>and</a:t>
            </a:r>
            <a:r>
              <a:rPr lang="en-GB" sz="1200" dirty="0">
                <a:effectLst/>
                <a:latin typeface="Calibri" panose="020F0502020204030204" pitchFamily="34" charset="0"/>
                <a:ea typeface="Calibri" panose="020F0502020204030204" pitchFamily="34" charset="0"/>
                <a:cs typeface="Times New Roman" panose="02020603050405020304" pitchFamily="18" charset="0"/>
              </a:rPr>
              <a:t> you can do them without strictly needing to do more traditional alignment of sequences, training these “genotype to phenotype” machine learning models on features of genome sequences is now a staple part of toolkit to understand what host a virus originates from</a:t>
            </a:r>
          </a:p>
          <a:p>
            <a:pPr marL="0" indent="0">
              <a:buFontTx/>
              <a:buNone/>
            </a:pPr>
            <a:br>
              <a:rPr lang="en-GB" sz="1200" dirty="0">
                <a:effectLst/>
                <a:latin typeface="Calibri" panose="020F0502020204030204" pitchFamily="34" charset="0"/>
                <a:ea typeface="Calibri" panose="020F0502020204030204" pitchFamily="34" charset="0"/>
                <a:cs typeface="Times New Roman" panose="02020603050405020304" pitchFamily="18" charset="0"/>
              </a:rPr>
            </a:br>
            <a:r>
              <a:rPr lang="en-GB" sz="1200" dirty="0">
                <a:effectLst/>
                <a:latin typeface="Calibri" panose="020F0502020204030204" pitchFamily="34" charset="0"/>
                <a:ea typeface="Calibri" panose="020F0502020204030204" pitchFamily="34" charset="0"/>
                <a:cs typeface="Times New Roman" panose="02020603050405020304" pitchFamily="18" charset="0"/>
              </a:rPr>
              <a:t>One prominent example is work by Simon Babayan, Richard Orton and Daniel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Streicker</a:t>
            </a:r>
            <a:r>
              <a:rPr lang="en-GB" sz="1200" dirty="0">
                <a:effectLst/>
                <a:latin typeface="Calibri" panose="020F0502020204030204" pitchFamily="34" charset="0"/>
                <a:ea typeface="Calibri" panose="020F0502020204030204" pitchFamily="34" charset="0"/>
                <a:cs typeface="Times New Roman" panose="02020603050405020304" pitchFamily="18" charset="0"/>
              </a:rPr>
              <a:t> here in Glasgow to classify viruses coming from a very diverse range of host types including mammals, fish, insects, plants, so on</a:t>
            </a:r>
          </a:p>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But there are many other studies and groups doing so from phage to poxviruses to flu</a:t>
            </a:r>
          </a:p>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CoV</a:t>
            </a:r>
            <a:r>
              <a:rPr lang="en-GB" sz="1200" dirty="0">
                <a:effectLst/>
                <a:latin typeface="Calibri" panose="020F0502020204030204" pitchFamily="34" charset="0"/>
                <a:ea typeface="Calibri" panose="020F0502020204030204" pitchFamily="34" charset="0"/>
                <a:cs typeface="Times New Roman" panose="02020603050405020304" pitchFamily="18" charset="0"/>
              </a:rPr>
              <a:t> own work</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3</a:t>
            </a:fld>
            <a:endParaRPr lang="en-GB"/>
          </a:p>
        </p:txBody>
      </p:sp>
    </p:spTree>
    <p:extLst>
      <p:ext uri="{BB962C8B-B14F-4D97-AF65-F5344CB8AC3E}">
        <p14:creationId xmlns:p14="http://schemas.microsoft.com/office/powerpoint/2010/main" val="138409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t>Each panel here represents the coronaviruses </a:t>
            </a:r>
            <a:r>
              <a:rPr lang="en-GB" sz="1200" b="1" dirty="0"/>
              <a:t>from</a:t>
            </a:r>
            <a:r>
              <a:rPr lang="en-GB" sz="1200" b="0" dirty="0"/>
              <a:t> a different host, then these are just stacked area plots where each vertical strip is an individual sequence from that host, coloured according to model predictions, ordered by probability correct</a:t>
            </a:r>
            <a:br>
              <a:rPr lang="en-GB" sz="1200" b="0" dirty="0"/>
            </a:br>
            <a:r>
              <a:rPr lang="en-GB" sz="1200" b="0" dirty="0"/>
              <a:t>Bird viruses seem easily distinguished from mammals, in the top left the red bird section in each strip is bigger than other predicted hosts, except one sequence on the right border predicted as a swine virus</a:t>
            </a:r>
          </a:p>
          <a:p>
            <a:endParaRPr lang="en-GB" sz="1200" b="0" dirty="0"/>
          </a:p>
          <a:p>
            <a:r>
              <a:rPr lang="en-GB" sz="1200" b="0" dirty="0"/>
              <a:t>Essentially a bigger area the same colour as the animal icon the better the model performance, so we can see models generally perform well predicting bird, rodent, carnivore viruses, but often struggle to distinguish viruses from humans or livestock</a:t>
            </a:r>
          </a:p>
          <a:p>
            <a:pPr marL="171450" indent="-171450">
              <a:buFontTx/>
              <a:buChar char="-"/>
            </a:pPr>
            <a:r>
              <a:rPr lang="en-GB" sz="1200" b="0" dirty="0"/>
              <a:t>Focus on swine</a:t>
            </a:r>
          </a:p>
          <a:p>
            <a:pPr marL="171450" indent="-171450">
              <a:buFontTx/>
              <a:buChar char="-"/>
            </a:pPr>
            <a:r>
              <a:rPr lang="en-GB" dirty="0"/>
              <a:t>Where we get predictions that are incorrect few competing explanations</a:t>
            </a:r>
          </a:p>
          <a:p>
            <a:pPr marL="171450" indent="-171450">
              <a:buFontTx/>
              <a:buChar char="-"/>
            </a:pPr>
            <a:r>
              <a:rPr lang="en-GB" dirty="0"/>
              <a:t>Convergent unlikely as nothing to suggest bat-pig similar no pig predictions in bat</a:t>
            </a:r>
          </a:p>
          <a:p>
            <a:pPr marL="171450" indent="-171450">
              <a:buFontTx/>
              <a:buChar char="-"/>
            </a:pPr>
            <a:r>
              <a:rPr lang="en-GB" dirty="0"/>
              <a:t>Model noise – some sequences generalised confusion [["Porcine hemagglutinating encephalomyelitis virus“]]</a:t>
            </a:r>
          </a:p>
          <a:p>
            <a:pPr marL="171450" indent="-171450">
              <a:buFontTx/>
              <a:buChar char="-"/>
            </a:pPr>
            <a:r>
              <a:rPr lang="en-GB" dirty="0"/>
              <a:t>Suspect signals of previous host but imprecise and hand-wavy [["Porcine epidemic </a:t>
            </a:r>
            <a:r>
              <a:rPr lang="en-GB" dirty="0" err="1"/>
              <a:t>diarrhea</a:t>
            </a:r>
            <a:r>
              <a:rPr lang="en-GB" dirty="0"/>
              <a:t> virus“, is </a:t>
            </a:r>
            <a:r>
              <a:rPr lang="en-GB" dirty="0" err="1"/>
              <a:t>AlphaCoV</a:t>
            </a:r>
            <a:r>
              <a:rPr lang="en-GB" dirty="0"/>
              <a:t> and turns out it is thought to be bat-origin spillover]]</a:t>
            </a:r>
            <a:br>
              <a:rPr lang="en-GB" dirty="0"/>
            </a:br>
            <a:r>
              <a:rPr lang="en-GB" dirty="0"/>
              <a:t>Not any consensus on how to tell these explanations apart or how we quantify if models are correct and our label is “wrong”</a:t>
            </a:r>
            <a:br>
              <a:rPr lang="en-GB" dirty="0"/>
            </a:br>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4</a:t>
            </a:fld>
            <a:endParaRPr lang="en-GB"/>
          </a:p>
        </p:txBody>
      </p:sp>
    </p:spTree>
    <p:extLst>
      <p:ext uri="{BB962C8B-B14F-4D97-AF65-F5344CB8AC3E}">
        <p14:creationId xmlns:p14="http://schemas.microsoft.com/office/powerpoint/2010/main" val="3789032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other way is through phylogeny considering host as a discrete trait and conducting ancestral trait reconstruction to estimate when that host shift took place</a:t>
            </a:r>
            <a:br>
              <a:rPr lang="en-GB" dirty="0"/>
            </a:br>
            <a:r>
              <a:rPr lang="en-GB" dirty="0"/>
              <a:t>Circles here are sequences of two theoretical hosts and squares are reconstructed ancestry, and can estimate relative likelihood of each host species being host of ancestral virus sequence</a:t>
            </a:r>
          </a:p>
          <a:p>
            <a:endParaRPr lang="en-GB" dirty="0"/>
          </a:p>
          <a:p>
            <a:r>
              <a:rPr lang="en-GB" dirty="0"/>
              <a:t>So here we aimed to investigate how signals of ancestral host shifts manifest in predictions from machine learning host predictors compared to phylogenetic reconstruction </a:t>
            </a:r>
            <a:br>
              <a:rPr lang="en-GB" dirty="0"/>
            </a:br>
            <a:r>
              <a:rPr lang="en-GB" dirty="0"/>
              <a:t>and whether most informative ML features also change over the phylogeny in the same way as ancestral host prediction</a:t>
            </a:r>
          </a:p>
          <a:p>
            <a:endParaRPr lang="en-GB" dirty="0"/>
          </a:p>
          <a:p>
            <a:r>
              <a:rPr lang="en-GB" dirty="0"/>
              <a:t>Focusing on influenza A virus as a recent use case of interest where we have decent evidence of when and where some historical cross-species jumps across large phylogenetic host gaps have happened</a:t>
            </a:r>
          </a:p>
          <a:p>
            <a:endParaRPr lang="en-GB" dirty="0"/>
          </a:p>
          <a:p>
            <a:r>
              <a:rPr lang="en-GB" dirty="0"/>
              <a:t>I want to point ML/phylo, they’re not 1:1 substitutable, they ask different questions that are useful in different situations….</a:t>
            </a:r>
          </a:p>
        </p:txBody>
      </p:sp>
      <p:sp>
        <p:nvSpPr>
          <p:cNvPr id="4" name="Slide Number Placeholder 3"/>
          <p:cNvSpPr>
            <a:spLocks noGrp="1"/>
          </p:cNvSpPr>
          <p:nvPr>
            <p:ph type="sldNum" sz="quarter" idx="5"/>
          </p:nvPr>
        </p:nvSpPr>
        <p:spPr/>
        <p:txBody>
          <a:bodyPr/>
          <a:lstStyle/>
          <a:p>
            <a:fld id="{04FA2EA1-A02B-734D-984F-3E9028017EA1}" type="slidenum">
              <a:rPr lang="en-GB" smtClean="0"/>
              <a:t>5</a:t>
            </a:fld>
            <a:endParaRPr lang="en-GB"/>
          </a:p>
        </p:txBody>
      </p:sp>
    </p:spTree>
    <p:extLst>
      <p:ext uri="{BB962C8B-B14F-4D97-AF65-F5344CB8AC3E}">
        <p14:creationId xmlns:p14="http://schemas.microsoft.com/office/powerpoint/2010/main" val="3436118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DE44-55E5-E9AB-3DAA-5249480A5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92B06-88B0-E554-B2C5-39BDC0592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05BCE-4406-C0DB-2105-ADE6773B2BD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447FB9C-4BB0-CCD9-9DA6-3F0BBE7CF1BF}"/>
              </a:ext>
            </a:extLst>
          </p:cNvPr>
          <p:cNvSpPr>
            <a:spLocks noGrp="1"/>
          </p:cNvSpPr>
          <p:nvPr>
            <p:ph type="sldNum" sz="quarter" idx="5"/>
          </p:nvPr>
        </p:nvSpPr>
        <p:spPr/>
        <p:txBody>
          <a:bodyPr/>
          <a:lstStyle/>
          <a:p>
            <a:fld id="{04FA2EA1-A02B-734D-984F-3E9028017EA1}" type="slidenum">
              <a:rPr lang="en-GB" smtClean="0"/>
              <a:t>6</a:t>
            </a:fld>
            <a:endParaRPr lang="en-GB"/>
          </a:p>
        </p:txBody>
      </p:sp>
    </p:spTree>
    <p:extLst>
      <p:ext uri="{BB962C8B-B14F-4D97-AF65-F5344CB8AC3E}">
        <p14:creationId xmlns:p14="http://schemas.microsoft.com/office/powerpoint/2010/main" val="338632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7</a:t>
            </a:fld>
            <a:endParaRPr lang="en-GB"/>
          </a:p>
        </p:txBody>
      </p:sp>
    </p:spTree>
    <p:extLst>
      <p:ext uri="{BB962C8B-B14F-4D97-AF65-F5344CB8AC3E}">
        <p14:creationId xmlns:p14="http://schemas.microsoft.com/office/powerpoint/2010/main" val="17758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which data did we use? We pulled all instances of flu genomes from NCBI when the host of origin was known and there were sequences for all 8 IAV genomic segments. Next, as the focus is on historical host shifts, we wanted only to keep samples that have naturally circulated in hosts from at least a year – no spillovers or recent jumps. This is just because the type of protein features tend to evolve slowly and take some time to adapt to a new host. Then, to train the models, we identified the IAV subtypes that appeared most frequently – subtypes which had more than 25 samples. The exception to this was two bat-specific subtypes, which had only 5 samples between them, but we needed some bat sequences to be included so the model had something to train on &amp; recognise. </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8</a:t>
            </a:fld>
            <a:endParaRPr lang="en-GB"/>
          </a:p>
        </p:txBody>
      </p:sp>
    </p:spTree>
    <p:extLst>
      <p:ext uri="{BB962C8B-B14F-4D97-AF65-F5344CB8AC3E}">
        <p14:creationId xmlns:p14="http://schemas.microsoft.com/office/powerpoint/2010/main" val="3973253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kind of models are we talking about when referencing “protein features”? So far, we’ve stuck with a handful of features that describe the composition of protein sequences: how many times do certain amino acids show up within the protein, what sort of amino acids are present in the protein? Like the example illustrated here, where the amino acid alphabet is reduced to just 7 groups based on similar charges, weights, that kind of thing. Or alternatively, just raw metrics regarding the protein as a whole: its hydrophobicity, its solubility, charge etc. </a:t>
            </a:r>
          </a:p>
          <a:p>
            <a:r>
              <a:rPr lang="en-GB" dirty="0"/>
              <a:t>These are what we used in creating the many, many random forest models that are the basis of this half of the project. </a:t>
            </a:r>
          </a:p>
        </p:txBody>
      </p:sp>
      <p:sp>
        <p:nvSpPr>
          <p:cNvPr id="4" name="Slide Number Placeholder 3"/>
          <p:cNvSpPr>
            <a:spLocks noGrp="1"/>
          </p:cNvSpPr>
          <p:nvPr>
            <p:ph type="sldNum" sz="quarter" idx="5"/>
          </p:nvPr>
        </p:nvSpPr>
        <p:spPr/>
        <p:txBody>
          <a:bodyPr/>
          <a:lstStyle/>
          <a:p>
            <a:fld id="{04FA2EA1-A02B-734D-984F-3E9028017EA1}" type="slidenum">
              <a:rPr lang="en-GB" smtClean="0"/>
              <a:t>9</a:t>
            </a:fld>
            <a:endParaRPr lang="en-GB"/>
          </a:p>
        </p:txBody>
      </p:sp>
    </p:spTree>
    <p:extLst>
      <p:ext uri="{BB962C8B-B14F-4D97-AF65-F5344CB8AC3E}">
        <p14:creationId xmlns:p14="http://schemas.microsoft.com/office/powerpoint/2010/main" val="212939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BC-DC01-8F68-A6DE-DACA8A530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DC4095B-9EEE-32EB-6151-C58D1776D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491A0B-F555-96CA-E3B0-DFF45735223F}"/>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87B85DB5-7C56-FD92-F6D0-079BE285F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62BE3A-2C6B-9DAE-E4E2-8919EFE292C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92009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0E7-F6A6-CF60-D584-D3303FED40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528271-1723-DFD5-6384-8533D9EB0B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9DFCEF5-2570-C9B5-9F03-DA2F2EF98540}"/>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2C18DAB2-3021-C87D-567E-F3E1CF6721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2129D-2DA8-3C7A-F6EB-3840F59A0A0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3752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DDABA-F6A1-F1CF-B8B2-0995382473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61E53F0-475F-4DBE-DC9C-074C6CFEFA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380AB5-467D-7DE9-86BA-02C2D8872F74}"/>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7C792F51-C6C7-8A61-FD9C-3FB12AFF7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17313-D4DB-4668-AFF7-B0869ACF68AA}"/>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360119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80DDE1-80AF-4949-B003-88B443D5A582}" type="datetimeFigureOut">
              <a:rPr lang="en-GB" smtClean="0"/>
              <a:t>11/06/2025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888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80DDE1-80AF-4949-B003-88B443D5A582}" type="datetimeFigureOut">
              <a:rPr lang="en-GB" smtClean="0"/>
              <a:t>11/06/2025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807435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80DDE1-80AF-4949-B003-88B443D5A582}" type="datetimeFigureOut">
              <a:rPr lang="en-GB" smtClean="0"/>
              <a:t>11/06/2025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59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80DDE1-80AF-4949-B003-88B443D5A582}" type="datetimeFigureOut">
              <a:rPr lang="en-GB" smtClean="0"/>
              <a:t>11/06/2025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946995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80DDE1-80AF-4949-B003-88B443D5A582}" type="datetimeFigureOut">
              <a:rPr lang="en-GB" smtClean="0"/>
              <a:t>11/06/2025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E9A03C4-1A03-4534-A377-512C60B167DD}" type="slidenum">
              <a:rPr lang="en-GB" smtClean="0"/>
              <a:t>‹#›</a:t>
            </a:fld>
            <a:endParaRPr lang="en-GB"/>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067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80DDE1-80AF-4949-B003-88B443D5A582}" type="datetimeFigureOut">
              <a:rPr lang="en-GB" smtClean="0"/>
              <a:t>11/06/2025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887316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80DDE1-80AF-4949-B003-88B443D5A582}" type="datetimeFigureOut">
              <a:rPr lang="en-GB" smtClean="0"/>
              <a:t>11/06/2025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1503342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80DDE1-80AF-4949-B003-88B443D5A582}" type="datetimeFigureOut">
              <a:rPr lang="en-GB" smtClean="0"/>
              <a:t>11/06/2025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9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6A02-7654-56FF-9D18-B3C8D285DC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58DEB-D392-F066-4B3C-CE191A3759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D90A3D-D7C8-055E-919D-94C344ABBE93}"/>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BFBE2622-5753-9019-F0AD-7337BB370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E2426E-54A9-6C89-17B9-8ECE927329A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286872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80DDE1-80AF-4949-B003-88B443D5A582}" type="datetimeFigureOut">
              <a:rPr lang="en-GB" smtClean="0"/>
              <a:t>11/06/2025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238806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80DDE1-80AF-4949-B003-88B443D5A582}" type="datetimeFigureOut">
              <a:rPr lang="en-GB" smtClean="0"/>
              <a:t>11/06/2025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944517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80DDE1-80AF-4949-B003-88B443D5A582}" type="datetimeFigureOut">
              <a:rPr lang="en-GB" smtClean="0"/>
              <a:t>11/06/2025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1720781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113F-55CD-9F33-C047-9F9A700065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20E5D-A2F6-D51A-3004-F365A5E67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D55CF-2117-979F-8378-243F5442D572}"/>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7CAC124A-2183-9A05-C1FB-2EE1D628C5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22560-DAD3-9698-7B3A-31059C7B3184}"/>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02986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EB15-EE2D-BC1C-F3C2-04194B843D8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5A8419-583F-54D2-71CD-B3891D5B85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AEA572-A556-EFD5-C582-906FEE8CDE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D15F02-9734-8EFA-451D-36DC1AC5CC63}"/>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6" name="Footer Placeholder 5">
            <a:extLst>
              <a:ext uri="{FF2B5EF4-FFF2-40B4-BE49-F238E27FC236}">
                <a16:creationId xmlns:a16="http://schemas.microsoft.com/office/drawing/2014/main" id="{363F210A-043B-7FBB-5317-0666A089D8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9D808-EFF9-BE10-8E09-961F7A35A86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39073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6D38-90BF-0992-8CBF-C42DE5CEB0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943906-3BA0-E701-A510-829D7958D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4C33D3-71EA-3984-8AAE-A70A520D88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1FC00A-521F-50EB-E8E3-A2CA18A7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536E0A-F163-45C4-F16C-AEE3A3459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7B00241-487E-1414-8306-99A49156EDAB}"/>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8" name="Footer Placeholder 7">
            <a:extLst>
              <a:ext uri="{FF2B5EF4-FFF2-40B4-BE49-F238E27FC236}">
                <a16:creationId xmlns:a16="http://schemas.microsoft.com/office/drawing/2014/main" id="{215A06F2-F461-1841-BA13-1BD7A24C7F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30396-F92C-C088-8FC2-D0CEC34F64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4664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FEF0-159F-8F21-3BAC-94BB4B861A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4DBAC3-A9C8-4B1C-5959-A128CF2515FE}"/>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4" name="Footer Placeholder 3">
            <a:extLst>
              <a:ext uri="{FF2B5EF4-FFF2-40B4-BE49-F238E27FC236}">
                <a16:creationId xmlns:a16="http://schemas.microsoft.com/office/drawing/2014/main" id="{7B23C47C-79CB-3E98-D358-FDDB87D89F3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C7CF100-E504-573B-1F5E-0D9EE6BD4E3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60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7CAF7-1CE9-8F7B-9C3E-852214F1ACAF}"/>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3" name="Footer Placeholder 2">
            <a:extLst>
              <a:ext uri="{FF2B5EF4-FFF2-40B4-BE49-F238E27FC236}">
                <a16:creationId xmlns:a16="http://schemas.microsoft.com/office/drawing/2014/main" id="{CDF4D814-B03D-BA89-3BF4-1028D60B33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D7063F-E887-0BEB-25C9-8EDB126DEF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7476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7260-F74B-A622-A7EA-5BE33F5DC7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554294-60BC-21A5-DD89-37A7BDF24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7E29C9-8422-CB72-529E-1D72BCC5E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178B72-1F03-BF01-47C2-3461F6DDDFD7}"/>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6" name="Footer Placeholder 5">
            <a:extLst>
              <a:ext uri="{FF2B5EF4-FFF2-40B4-BE49-F238E27FC236}">
                <a16:creationId xmlns:a16="http://schemas.microsoft.com/office/drawing/2014/main" id="{66B14744-95A9-AAF3-A714-200CCD0D24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D6626C-0B9E-BA7C-D534-9A8419BE458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6908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469-3BA1-1296-6A6C-23E9E4426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2C2722E-E093-A070-5A44-151DF2DD1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831B54-AB67-CA20-FDC9-A99FDDAA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2AB67A-9F29-98C3-5ABF-5483B0470CE1}"/>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6" name="Footer Placeholder 5">
            <a:extLst>
              <a:ext uri="{FF2B5EF4-FFF2-40B4-BE49-F238E27FC236}">
                <a16:creationId xmlns:a16="http://schemas.microsoft.com/office/drawing/2014/main" id="{80BD5ADC-58E0-7FAD-CF58-7756EF4BD1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14177-6F0A-FBC1-9FD3-7A69642532B0}"/>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4345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93423-4DB8-8060-E51A-87E0A6F31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222AE-2EAB-68D2-34DE-44ED610B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1E3F72-1C2B-7366-B409-A4678BC3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BF5631ED-936A-AB35-DAD0-939A18A65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090EC3-5324-D2F2-3759-31B7DB531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2076F-9950-BF4B-A63C-8981A65BFB28}" type="slidenum">
              <a:rPr lang="en-GB" smtClean="0"/>
              <a:t>‹#›</a:t>
            </a:fld>
            <a:endParaRPr lang="en-GB"/>
          </a:p>
        </p:txBody>
      </p:sp>
    </p:spTree>
    <p:extLst>
      <p:ext uri="{BB962C8B-B14F-4D97-AF65-F5344CB8AC3E}">
        <p14:creationId xmlns:p14="http://schemas.microsoft.com/office/powerpoint/2010/main" val="356357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F80DDE1-80AF-4949-B003-88B443D5A582}" type="datetimeFigureOut">
              <a:rPr lang="en-GB" smtClean="0"/>
              <a:t>11/06/2025</a:t>
            </a:fld>
            <a:endParaRPr lang="en-GB"/>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GB"/>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BE9A03C4-1A03-4534-A377-512C60B167DD}" type="slidenum">
              <a:rPr lang="en-GB" smtClean="0"/>
              <a:t>‹#›</a:t>
            </a:fld>
            <a:endParaRPr lang="en-GB"/>
          </a:p>
        </p:txBody>
      </p:sp>
    </p:spTree>
    <p:extLst>
      <p:ext uri="{BB962C8B-B14F-4D97-AF65-F5344CB8AC3E}">
        <p14:creationId xmlns:p14="http://schemas.microsoft.com/office/powerpoint/2010/main" val="685312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9.jpg"/><Relationship Id="rId4" Type="http://schemas.openxmlformats.org/officeDocument/2006/relationships/image" Target="../media/image38.jpe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3.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10.png"/><Relationship Id="rId5" Type="http://schemas.openxmlformats.org/officeDocument/2006/relationships/image" Target="../media/image44.png"/><Relationship Id="rId10" Type="http://schemas.openxmlformats.org/officeDocument/2006/relationships/image" Target="../media/image9.svg"/><Relationship Id="rId4" Type="http://schemas.openxmlformats.org/officeDocument/2006/relationships/image" Target="../media/image35.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33.png"/><Relationship Id="rId5" Type="http://schemas.openxmlformats.org/officeDocument/2006/relationships/image" Target="../media/image48.jp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33.png"/><Relationship Id="rId5" Type="http://schemas.openxmlformats.org/officeDocument/2006/relationships/image" Target="../media/image48.jp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github.com/Superzchen/iFeatureOmega-GUI/blob/main/docs/iFeatureOmega_manual.pdf" TargetMode="External"/><Relationship Id="rId4" Type="http://schemas.openxmlformats.org/officeDocument/2006/relationships/hyperlink" Target="https://pmc.ncbi.nlm.nih.gov/articles/PMC1838603/"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github.com/Superzchen/iFeatureOmega-GUI/blob/main/docs/iFeatureOmega_manual.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github.com/Superzchen/iFeatureOmega-GUI/blob/main/docs/iFeatureOmega_manual.pdf" TargetMode="External"/><Relationship Id="rId4" Type="http://schemas.openxmlformats.org/officeDocument/2006/relationships/hyperlink" Target="https://pubmed.ncbi.nlm.nih.gov/11288174/"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microsoft.com/office/2007/relationships/hdphoto" Target="../media/hdphoto4.wdp"/><Relationship Id="rId3" Type="http://schemas.openxmlformats.org/officeDocument/2006/relationships/image" Target="../media/image3.jpeg"/><Relationship Id="rId7" Type="http://schemas.openxmlformats.org/officeDocument/2006/relationships/image" Target="../media/image9.sv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svg"/><Relationship Id="rId15" Type="http://schemas.microsoft.com/office/2007/relationships/hdphoto" Target="../media/hdphoto3.wdp"/><Relationship Id="rId10" Type="http://schemas.openxmlformats.org/officeDocument/2006/relationships/hyperlink" Target="https://www.science.org/doi/10.1126/science.aap9072" TargetMode="External"/><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hyperlink" Target="https://journals.plos.org/plospathogens/article?id=10.1371/journal.ppat.1009149"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www.nature.com/articles/s41559-024-02353-4"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0B3091-CEB4-A892-BBCE-2A966FD19ED0}"/>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09600" y="-63500"/>
            <a:ext cx="19648711" cy="9431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
            <a:extLst>
              <a:ext uri="{FF2B5EF4-FFF2-40B4-BE49-F238E27FC236}">
                <a16:creationId xmlns:a16="http://schemas.microsoft.com/office/drawing/2014/main" id="{454FC139-83C9-79F7-6CD7-EC5BD33648FF}"/>
              </a:ext>
            </a:extLst>
          </p:cNvPr>
          <p:cNvSpPr txBox="1">
            <a:spLocks noChangeArrowheads="1"/>
          </p:cNvSpPr>
          <p:nvPr/>
        </p:nvSpPr>
        <p:spPr bwMode="auto">
          <a:xfrm>
            <a:off x="10236200" y="6267602"/>
            <a:ext cx="3253601" cy="661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000" b="0"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@vibelab.co.uk</a:t>
            </a:r>
            <a:endParaRPr kumimoji="0" lang="en-IN" sz="2000" b="0"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 name="Title 1">
            <a:extLst>
              <a:ext uri="{FF2B5EF4-FFF2-40B4-BE49-F238E27FC236}">
                <a16:creationId xmlns:a16="http://schemas.microsoft.com/office/drawing/2014/main" id="{4C1FF11B-66C8-66EE-6FB0-BC56DAA16BE1}"/>
              </a:ext>
            </a:extLst>
          </p:cNvPr>
          <p:cNvSpPr>
            <a:spLocks noGrp="1"/>
          </p:cNvSpPr>
          <p:nvPr>
            <p:ph type="ctrTitle"/>
          </p:nvPr>
        </p:nvSpPr>
        <p:spPr>
          <a:xfrm>
            <a:off x="84083" y="848308"/>
            <a:ext cx="12107917" cy="2387600"/>
          </a:xfrm>
        </p:spPr>
        <p:txBody>
          <a:bodyPr>
            <a:normAutofit/>
          </a:bodyPr>
          <a:lstStyle/>
          <a:p>
            <a:r>
              <a:rPr lang="en-GB" sz="5400" b="1" i="0" strike="noStrike" dirty="0">
                <a:solidFill>
                  <a:srgbClr val="FAFCEA"/>
                </a:solidFill>
                <a:effectLst/>
                <a:latin typeface="Calibri" panose="020F0502020204030204" pitchFamily="34" charset="0"/>
              </a:rPr>
              <a:t> Machine Learning Meets Phylodynamics</a:t>
            </a:r>
            <a:endParaRPr lang="en-GB" sz="5400" dirty="0">
              <a:solidFill>
                <a:srgbClr val="FAFCEA"/>
              </a:solidFill>
            </a:endParaRPr>
          </a:p>
        </p:txBody>
      </p:sp>
      <p:sp>
        <p:nvSpPr>
          <p:cNvPr id="3" name="Subtitle 2">
            <a:extLst>
              <a:ext uri="{FF2B5EF4-FFF2-40B4-BE49-F238E27FC236}">
                <a16:creationId xmlns:a16="http://schemas.microsoft.com/office/drawing/2014/main" id="{4E5BE9B7-C101-7D8E-60FA-9511715D4D6F}"/>
              </a:ext>
            </a:extLst>
          </p:cNvPr>
          <p:cNvSpPr>
            <a:spLocks noGrp="1"/>
          </p:cNvSpPr>
          <p:nvPr>
            <p:ph type="subTitle" idx="1"/>
          </p:nvPr>
        </p:nvSpPr>
        <p:spPr>
          <a:xfrm>
            <a:off x="0" y="3418973"/>
            <a:ext cx="12192000" cy="1655762"/>
          </a:xfrm>
        </p:spPr>
        <p:txBody>
          <a:bodyPr>
            <a:normAutofit/>
          </a:bodyPr>
          <a:lstStyle/>
          <a:p>
            <a:r>
              <a:rPr lang="en-GB" sz="4000" b="1" u="none" strike="noStrike" dirty="0">
                <a:solidFill>
                  <a:srgbClr val="FAFCEA"/>
                </a:solidFill>
                <a:effectLst/>
                <a:latin typeface="Calibri" panose="020F0502020204030204" pitchFamily="34" charset="0"/>
              </a:rPr>
              <a:t>A modern approach for historical host shifts</a:t>
            </a:r>
            <a:endParaRPr lang="en-GB" sz="4000" dirty="0">
              <a:solidFill>
                <a:srgbClr val="FAFCEA"/>
              </a:solidFill>
            </a:endParaRPr>
          </a:p>
        </p:txBody>
      </p:sp>
    </p:spTree>
    <p:extLst>
      <p:ext uri="{BB962C8B-B14F-4D97-AF65-F5344CB8AC3E}">
        <p14:creationId xmlns:p14="http://schemas.microsoft.com/office/powerpoint/2010/main" val="37715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18C70EE-42D1-0FE9-852C-8594B856F2FD}"/>
              </a:ext>
            </a:extLst>
          </p:cNvPr>
          <p:cNvGraphicFramePr>
            <a:graphicFrameLocks noGrp="1"/>
          </p:cNvGraphicFramePr>
          <p:nvPr>
            <p:extLst>
              <p:ext uri="{D42A27DB-BD31-4B8C-83A1-F6EECF244321}">
                <p14:modId xmlns:p14="http://schemas.microsoft.com/office/powerpoint/2010/main" val="3357938431"/>
              </p:ext>
            </p:extLst>
          </p:nvPr>
        </p:nvGraphicFramePr>
        <p:xfrm>
          <a:off x="225288" y="4834911"/>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200" u="none" strike="noStrike" dirty="0">
                          <a:effectLst/>
                        </a:rPr>
                        <a:t>JN543662.1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0.00528</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pic>
        <p:nvPicPr>
          <p:cNvPr id="13" name="Picture 12">
            <a:extLst>
              <a:ext uri="{FF2B5EF4-FFF2-40B4-BE49-F238E27FC236}">
                <a16:creationId xmlns:a16="http://schemas.microsoft.com/office/drawing/2014/main" id="{F5F66E08-BC6D-4AC1-7AEB-DB3B8BF0E011}"/>
              </a:ext>
            </a:extLst>
          </p:cNvPr>
          <p:cNvPicPr>
            <a:picLocks noChangeAspect="1"/>
          </p:cNvPicPr>
          <p:nvPr/>
        </p:nvPicPr>
        <p:blipFill>
          <a:blip r:embed="rId3"/>
          <a:srcRect l="6836" b="47509"/>
          <a:stretch/>
        </p:blipFill>
        <p:spPr>
          <a:xfrm>
            <a:off x="0" y="366566"/>
            <a:ext cx="12192000" cy="4021107"/>
          </a:xfrm>
          <a:prstGeom prst="rect">
            <a:avLst/>
          </a:prstGeom>
        </p:spPr>
      </p:pic>
      <p:sp>
        <p:nvSpPr>
          <p:cNvPr id="14" name="TextBox 13">
            <a:extLst>
              <a:ext uri="{FF2B5EF4-FFF2-40B4-BE49-F238E27FC236}">
                <a16:creationId xmlns:a16="http://schemas.microsoft.com/office/drawing/2014/main" id="{8AAEF665-CA9E-EDB0-A5BF-31F0BD41F5EE}"/>
              </a:ext>
            </a:extLst>
          </p:cNvPr>
          <p:cNvSpPr txBox="1"/>
          <p:nvPr/>
        </p:nvSpPr>
        <p:spPr>
          <a:xfrm>
            <a:off x="5214256" y="4643156"/>
            <a:ext cx="4595665" cy="523220"/>
          </a:xfrm>
          <a:prstGeom prst="rect">
            <a:avLst/>
          </a:prstGeom>
          <a:noFill/>
        </p:spPr>
        <p:txBody>
          <a:bodyPr wrap="square" rtlCol="0">
            <a:spAutoFit/>
          </a:bodyPr>
          <a:lstStyle/>
          <a:p>
            <a:pPr algn="ctr"/>
            <a:r>
              <a:rPr lang="en-GB" sz="2800" dirty="0"/>
              <a:t>Model</a:t>
            </a:r>
            <a:r>
              <a:rPr lang="en-GB" sz="2800" baseline="-25000" dirty="0"/>
              <a:t>1</a:t>
            </a:r>
            <a:r>
              <a:rPr lang="en-GB" sz="2800" dirty="0"/>
              <a:t>: Label ~ AA+AD+AE…</a:t>
            </a:r>
          </a:p>
        </p:txBody>
      </p:sp>
      <p:sp>
        <p:nvSpPr>
          <p:cNvPr id="2" name="Rectangle 1">
            <a:extLst>
              <a:ext uri="{FF2B5EF4-FFF2-40B4-BE49-F238E27FC236}">
                <a16:creationId xmlns:a16="http://schemas.microsoft.com/office/drawing/2014/main" id="{1A63D551-204C-774B-517E-E5D01A0301A4}"/>
              </a:ext>
            </a:extLst>
          </p:cNvPr>
          <p:cNvSpPr/>
          <p:nvPr/>
        </p:nvSpPr>
        <p:spPr>
          <a:xfrm>
            <a:off x="225288" y="5834743"/>
            <a:ext cx="4314129" cy="60706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50540D5-55E5-9DEF-7508-76EABDF01ECD}"/>
              </a:ext>
            </a:extLst>
          </p:cNvPr>
          <p:cNvSpPr txBox="1"/>
          <p:nvPr/>
        </p:nvSpPr>
        <p:spPr>
          <a:xfrm>
            <a:off x="5214256" y="5064812"/>
            <a:ext cx="4595665" cy="954107"/>
          </a:xfrm>
          <a:prstGeom prst="rect">
            <a:avLst/>
          </a:prstGeom>
          <a:noFill/>
        </p:spPr>
        <p:txBody>
          <a:bodyPr wrap="square" rtlCol="0">
            <a:spAutoFit/>
          </a:bodyPr>
          <a:lstStyle/>
          <a:p>
            <a:pPr algn="ctr"/>
            <a:r>
              <a:rPr lang="en-GB" sz="2800" dirty="0"/>
              <a:t>using the features from non-H1N1 proteins only </a:t>
            </a:r>
          </a:p>
        </p:txBody>
      </p:sp>
    </p:spTree>
    <p:extLst>
      <p:ext uri="{BB962C8B-B14F-4D97-AF65-F5344CB8AC3E}">
        <p14:creationId xmlns:p14="http://schemas.microsoft.com/office/powerpoint/2010/main" val="40368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A7230-CC68-8094-98EE-2F83D80D9F6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4F77233-2A14-D7C5-AF4F-C726611A9DC6}"/>
              </a:ext>
            </a:extLst>
          </p:cNvPr>
          <p:cNvGrpSpPr/>
          <p:nvPr/>
        </p:nvGrpSpPr>
        <p:grpSpPr>
          <a:xfrm>
            <a:off x="395417" y="4396411"/>
            <a:ext cx="11495941" cy="2267300"/>
            <a:chOff x="758286" y="4559697"/>
            <a:chExt cx="9678737" cy="1908900"/>
          </a:xfrm>
        </p:grpSpPr>
        <p:pic>
          <p:nvPicPr>
            <p:cNvPr id="15" name="Picture 14">
              <a:extLst>
                <a:ext uri="{FF2B5EF4-FFF2-40B4-BE49-F238E27FC236}">
                  <a16:creationId xmlns:a16="http://schemas.microsoft.com/office/drawing/2014/main" id="{8F5E8ADC-3332-2BD2-8F2D-7BA40DF8DB0C}"/>
                </a:ext>
              </a:extLst>
            </p:cNvPr>
            <p:cNvPicPr>
              <a:picLocks noChangeAspect="1"/>
            </p:cNvPicPr>
            <p:nvPr/>
          </p:nvPicPr>
          <p:blipFill>
            <a:blip r:embed="rId3"/>
            <a:srcRect l="5873" t="8956" r="64932" b="69120"/>
            <a:stretch/>
          </p:blipFill>
          <p:spPr>
            <a:xfrm>
              <a:off x="758286" y="4559697"/>
              <a:ext cx="3597081" cy="1908900"/>
            </a:xfrm>
            <a:prstGeom prst="rect">
              <a:avLst/>
            </a:prstGeom>
          </p:spPr>
        </p:pic>
        <p:sp>
          <p:nvSpPr>
            <p:cNvPr id="17" name="TextBox 16">
              <a:extLst>
                <a:ext uri="{FF2B5EF4-FFF2-40B4-BE49-F238E27FC236}">
                  <a16:creationId xmlns:a16="http://schemas.microsoft.com/office/drawing/2014/main" id="{DA0B02F1-4669-EA6D-B20F-22E6B5928D0E}"/>
                </a:ext>
              </a:extLst>
            </p:cNvPr>
            <p:cNvSpPr txBox="1"/>
            <p:nvPr/>
          </p:nvSpPr>
          <p:spPr>
            <a:xfrm>
              <a:off x="5250361" y="4992364"/>
              <a:ext cx="2192027" cy="1200329"/>
            </a:xfrm>
            <a:prstGeom prst="rect">
              <a:avLst/>
            </a:prstGeom>
            <a:noFill/>
          </p:spPr>
          <p:txBody>
            <a:bodyPr wrap="square" rtlCol="0">
              <a:spAutoFit/>
            </a:bodyPr>
            <a:lstStyle/>
            <a:p>
              <a:r>
                <a:rPr lang="en-GB" dirty="0"/>
                <a:t>Feed H1N1 test data into Stack</a:t>
              </a:r>
              <a:r>
                <a:rPr lang="en-GB" baseline="-25000" dirty="0"/>
                <a:t>1</a:t>
              </a:r>
              <a:r>
                <a:rPr lang="en-GB" dirty="0"/>
                <a:t> model to assess model competency</a:t>
              </a:r>
            </a:p>
          </p:txBody>
        </p:sp>
        <p:cxnSp>
          <p:nvCxnSpPr>
            <p:cNvPr id="19" name="Straight Arrow Connector 18">
              <a:extLst>
                <a:ext uri="{FF2B5EF4-FFF2-40B4-BE49-F238E27FC236}">
                  <a16:creationId xmlns:a16="http://schemas.microsoft.com/office/drawing/2014/main" id="{C63AFB25-CD0E-8502-4B30-C7F67D95C3E8}"/>
                </a:ext>
              </a:extLst>
            </p:cNvPr>
            <p:cNvCxnSpPr>
              <a:cxnSpLocks/>
            </p:cNvCxnSpPr>
            <p:nvPr/>
          </p:nvCxnSpPr>
          <p:spPr>
            <a:xfrm>
              <a:off x="4401056" y="5374051"/>
              <a:ext cx="814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F60D060-1DDB-974A-8781-F3D97034F679}"/>
                </a:ext>
              </a:extLst>
            </p:cNvPr>
            <p:cNvSpPr txBox="1"/>
            <p:nvPr/>
          </p:nvSpPr>
          <p:spPr>
            <a:xfrm>
              <a:off x="8129307" y="5130863"/>
              <a:ext cx="2307716" cy="923330"/>
            </a:xfrm>
            <a:prstGeom prst="rect">
              <a:avLst/>
            </a:prstGeom>
            <a:noFill/>
          </p:spPr>
          <p:txBody>
            <a:bodyPr wrap="square" rtlCol="0">
              <a:spAutoFit/>
            </a:bodyPr>
            <a:lstStyle/>
            <a:p>
              <a:r>
                <a:rPr lang="en-GB" dirty="0"/>
                <a:t>Repeat for each of the 25 selected subtypes</a:t>
              </a:r>
            </a:p>
          </p:txBody>
        </p:sp>
        <p:cxnSp>
          <p:nvCxnSpPr>
            <p:cNvPr id="21" name="Straight Arrow Connector 20">
              <a:extLst>
                <a:ext uri="{FF2B5EF4-FFF2-40B4-BE49-F238E27FC236}">
                  <a16:creationId xmlns:a16="http://schemas.microsoft.com/office/drawing/2014/main" id="{B0C9B509-AE98-4579-870C-59C54331FD27}"/>
                </a:ext>
              </a:extLst>
            </p:cNvPr>
            <p:cNvCxnSpPr>
              <a:cxnSpLocks/>
            </p:cNvCxnSpPr>
            <p:nvPr/>
          </p:nvCxnSpPr>
          <p:spPr>
            <a:xfrm>
              <a:off x="7130240" y="5374051"/>
              <a:ext cx="9701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 name="Picture 1">
            <a:extLst>
              <a:ext uri="{FF2B5EF4-FFF2-40B4-BE49-F238E27FC236}">
                <a16:creationId xmlns:a16="http://schemas.microsoft.com/office/drawing/2014/main" id="{8D67E59B-3502-A142-9610-0F7ABC769559}"/>
              </a:ext>
            </a:extLst>
          </p:cNvPr>
          <p:cNvPicPr>
            <a:picLocks noChangeAspect="1"/>
          </p:cNvPicPr>
          <p:nvPr/>
        </p:nvPicPr>
        <p:blipFill>
          <a:blip r:embed="rId4"/>
          <a:srcRect l="6836" b="47509"/>
          <a:stretch/>
        </p:blipFill>
        <p:spPr>
          <a:xfrm>
            <a:off x="0" y="366566"/>
            <a:ext cx="12192000" cy="4021107"/>
          </a:xfrm>
          <a:prstGeom prst="rect">
            <a:avLst/>
          </a:prstGeom>
        </p:spPr>
      </p:pic>
    </p:spTree>
    <p:extLst>
      <p:ext uri="{BB962C8B-B14F-4D97-AF65-F5344CB8AC3E}">
        <p14:creationId xmlns:p14="http://schemas.microsoft.com/office/powerpoint/2010/main" val="3558845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386CC-82F3-837C-656C-1EF67EB2BF01}"/>
              </a:ext>
            </a:extLst>
          </p:cNvPr>
          <p:cNvPicPr>
            <a:picLocks noChangeAspect="1"/>
          </p:cNvPicPr>
          <p:nvPr/>
        </p:nvPicPr>
        <p:blipFill>
          <a:blip r:embed="rId2"/>
          <a:srcRect r="8191"/>
          <a:stretch/>
        </p:blipFill>
        <p:spPr>
          <a:xfrm>
            <a:off x="0" y="0"/>
            <a:ext cx="7870371" cy="6858000"/>
          </a:xfrm>
          <a:prstGeom prst="rect">
            <a:avLst/>
          </a:prstGeom>
        </p:spPr>
      </p:pic>
      <p:sp>
        <p:nvSpPr>
          <p:cNvPr id="6" name="TextBox 5">
            <a:extLst>
              <a:ext uri="{FF2B5EF4-FFF2-40B4-BE49-F238E27FC236}">
                <a16:creationId xmlns:a16="http://schemas.microsoft.com/office/drawing/2014/main" id="{45252928-9CCE-97EC-BF71-41FA4017869A}"/>
              </a:ext>
            </a:extLst>
          </p:cNvPr>
          <p:cNvSpPr txBox="1"/>
          <p:nvPr/>
        </p:nvSpPr>
        <p:spPr>
          <a:xfrm>
            <a:off x="7870370" y="-1"/>
            <a:ext cx="4321629" cy="2862322"/>
          </a:xfrm>
          <a:prstGeom prst="rect">
            <a:avLst/>
          </a:prstGeom>
          <a:noFill/>
        </p:spPr>
        <p:txBody>
          <a:bodyPr wrap="square" rtlCol="0">
            <a:spAutoFit/>
          </a:bodyPr>
          <a:lstStyle/>
          <a:p>
            <a:r>
              <a:rPr lang="en-GB" u="sng" dirty="0"/>
              <a:t>Frequency of Mis-labelled Predictions</a:t>
            </a:r>
          </a:p>
          <a:p>
            <a:pPr marL="285750" indent="-285750">
              <a:buFont typeface="Arial" panose="020B0604020202020204" pitchFamily="34" charset="0"/>
              <a:buChar char="•"/>
            </a:pPr>
            <a:endParaRPr lang="en-GB" dirty="0"/>
          </a:p>
          <a:p>
            <a:r>
              <a:rPr lang="en-GB" i="1" dirty="0">
                <a:solidFill>
                  <a:schemeClr val="tx1">
                    <a:lumMod val="50000"/>
                    <a:lumOff val="50000"/>
                  </a:schemeClr>
                </a:solidFill>
              </a:rPr>
              <a:t>Frequencies &lt;0.01% not shown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2.51% of swine-origin samples were incorrectly predicted as avian-origin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Human-origin sequences were </a:t>
            </a:r>
            <a:r>
              <a:rPr lang="en-GB" i="1" dirty="0"/>
              <a:t>more</a:t>
            </a:r>
            <a:r>
              <a:rPr lang="en-GB" dirty="0"/>
              <a:t> likely to be classed as swine-origin (8.13%) than from humans (7.23%)</a:t>
            </a:r>
          </a:p>
        </p:txBody>
      </p:sp>
    </p:spTree>
    <p:extLst>
      <p:ext uri="{BB962C8B-B14F-4D97-AF65-F5344CB8AC3E}">
        <p14:creationId xmlns:p14="http://schemas.microsoft.com/office/powerpoint/2010/main" val="130728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A471-00D8-7DB4-4843-320E394B334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B8E7C1F7-680D-4733-4F2D-2CA63E3C1E19}"/>
              </a:ext>
            </a:extLst>
          </p:cNvPr>
          <p:cNvSpPr>
            <a:spLocks noGrp="1"/>
          </p:cNvSpPr>
          <p:nvPr>
            <p:ph idx="1"/>
          </p:nvPr>
        </p:nvSpPr>
        <p:spPr>
          <a:xfrm>
            <a:off x="200723" y="1825625"/>
            <a:ext cx="5798633"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pic>
        <p:nvPicPr>
          <p:cNvPr id="7" name="Picture 6">
            <a:extLst>
              <a:ext uri="{FF2B5EF4-FFF2-40B4-BE49-F238E27FC236}">
                <a16:creationId xmlns:a16="http://schemas.microsoft.com/office/drawing/2014/main" id="{D754B6DB-D1D2-358A-3463-51F92D1C62C3}"/>
              </a:ext>
            </a:extLst>
          </p:cNvPr>
          <p:cNvPicPr>
            <a:picLocks noChangeAspect="1"/>
          </p:cNvPicPr>
          <p:nvPr/>
        </p:nvPicPr>
        <p:blipFill>
          <a:blip r:embed="rId3"/>
          <a:stretch>
            <a:fillRect/>
          </a:stretch>
        </p:blipFill>
        <p:spPr>
          <a:xfrm>
            <a:off x="5999356" y="665356"/>
            <a:ext cx="6192644" cy="6192644"/>
          </a:xfrm>
          <a:prstGeom prst="rect">
            <a:avLst/>
          </a:prstGeom>
        </p:spPr>
      </p:pic>
    </p:spTree>
    <p:extLst>
      <p:ext uri="{BB962C8B-B14F-4D97-AF65-F5344CB8AC3E}">
        <p14:creationId xmlns:p14="http://schemas.microsoft.com/office/powerpoint/2010/main" val="1019631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10AA-E13C-30D2-B111-6EF04EB7C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CF465-C1DD-1ACC-7D5A-6C78F0ECF88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9C39F2D2-5371-084C-7441-2F641BE7494A}"/>
              </a:ext>
            </a:extLst>
          </p:cNvPr>
          <p:cNvSpPr>
            <a:spLocks noGrp="1"/>
          </p:cNvSpPr>
          <p:nvPr>
            <p:ph idx="1"/>
          </p:nvPr>
        </p:nvSpPr>
        <p:spPr>
          <a:xfrm>
            <a:off x="200723" y="1825625"/>
            <a:ext cx="6563332"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grpSp>
        <p:nvGrpSpPr>
          <p:cNvPr id="9" name="Group 8">
            <a:extLst>
              <a:ext uri="{FF2B5EF4-FFF2-40B4-BE49-F238E27FC236}">
                <a16:creationId xmlns:a16="http://schemas.microsoft.com/office/drawing/2014/main" id="{EF319C9E-C7C1-3706-32BE-E755B584D8CF}"/>
              </a:ext>
            </a:extLst>
          </p:cNvPr>
          <p:cNvGrpSpPr/>
          <p:nvPr/>
        </p:nvGrpSpPr>
        <p:grpSpPr>
          <a:xfrm>
            <a:off x="6750384" y="147059"/>
            <a:ext cx="5488261" cy="6692626"/>
            <a:chOff x="6750384" y="147059"/>
            <a:chExt cx="5488261" cy="6692626"/>
          </a:xfrm>
        </p:grpSpPr>
        <p:pic>
          <p:nvPicPr>
            <p:cNvPr id="8" name="Picture 7">
              <a:extLst>
                <a:ext uri="{FF2B5EF4-FFF2-40B4-BE49-F238E27FC236}">
                  <a16:creationId xmlns:a16="http://schemas.microsoft.com/office/drawing/2014/main" id="{1A840C40-9949-88D1-0310-58DA5706AF89}"/>
                </a:ext>
              </a:extLst>
            </p:cNvPr>
            <p:cNvPicPr>
              <a:picLocks noChangeAspect="1"/>
            </p:cNvPicPr>
            <p:nvPr/>
          </p:nvPicPr>
          <p:blipFill>
            <a:blip r:embed="rId3"/>
            <a:stretch>
              <a:fillRect/>
            </a:stretch>
          </p:blipFill>
          <p:spPr>
            <a:xfrm>
              <a:off x="6750384" y="147059"/>
              <a:ext cx="5441616" cy="6337882"/>
            </a:xfrm>
            <a:prstGeom prst="rect">
              <a:avLst/>
            </a:prstGeom>
          </p:spPr>
        </p:pic>
        <p:cxnSp>
          <p:nvCxnSpPr>
            <p:cNvPr id="13" name="Straight Connector 12">
              <a:extLst>
                <a:ext uri="{FF2B5EF4-FFF2-40B4-BE49-F238E27FC236}">
                  <a16:creationId xmlns:a16="http://schemas.microsoft.com/office/drawing/2014/main" id="{19E456DC-EA36-6B4F-9479-06266989A24C}"/>
                </a:ext>
              </a:extLst>
            </p:cNvPr>
            <p:cNvCxnSpPr/>
            <p:nvPr/>
          </p:nvCxnSpPr>
          <p:spPr>
            <a:xfrm>
              <a:off x="9649968" y="6376416"/>
              <a:ext cx="2426208"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CFAED0-393C-9E7E-530E-DAAECF9CDE6A}"/>
                </a:ext>
              </a:extLst>
            </p:cNvPr>
            <p:cNvCxnSpPr>
              <a:cxnSpLocks/>
            </p:cNvCxnSpPr>
            <p:nvPr/>
          </p:nvCxnSpPr>
          <p:spPr>
            <a:xfrm>
              <a:off x="10844784" y="6376416"/>
              <a:ext cx="0" cy="11645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10B5A4A-28A4-956D-7A8D-2C7FC564C7F3}"/>
                </a:ext>
              </a:extLst>
            </p:cNvPr>
            <p:cNvCxnSpPr>
              <a:cxnSpLocks/>
            </p:cNvCxnSpPr>
            <p:nvPr/>
          </p:nvCxnSpPr>
          <p:spPr>
            <a:xfrm>
              <a:off x="9656064" y="6376416"/>
              <a:ext cx="0" cy="11645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50E4E12-B3CA-360E-F905-C4CCA0B184AE}"/>
                </a:ext>
              </a:extLst>
            </p:cNvPr>
            <p:cNvCxnSpPr>
              <a:cxnSpLocks/>
            </p:cNvCxnSpPr>
            <p:nvPr/>
          </p:nvCxnSpPr>
          <p:spPr>
            <a:xfrm>
              <a:off x="12070080" y="6370955"/>
              <a:ext cx="0" cy="12192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F9B8BD4-14BD-8B6B-6CD0-0292E16396D7}"/>
                </a:ext>
              </a:extLst>
            </p:cNvPr>
            <p:cNvCxnSpPr>
              <a:cxnSpLocks/>
            </p:cNvCxnSpPr>
            <p:nvPr/>
          </p:nvCxnSpPr>
          <p:spPr>
            <a:xfrm>
              <a:off x="10235184" y="6370955"/>
              <a:ext cx="0" cy="12192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3ACF05D5-7E79-07A2-838D-4C30F2EF2AAB}"/>
                </a:ext>
              </a:extLst>
            </p:cNvPr>
            <p:cNvCxnSpPr>
              <a:cxnSpLocks/>
            </p:cNvCxnSpPr>
            <p:nvPr/>
          </p:nvCxnSpPr>
          <p:spPr>
            <a:xfrm>
              <a:off x="11478768" y="6370955"/>
              <a:ext cx="0" cy="121920"/>
            </a:xfrm>
            <a:prstGeom prst="line">
              <a:avLst/>
            </a:prstGeom>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5318E7D9-C8C4-1010-EA1C-5F77638E6F10}"/>
                </a:ext>
              </a:extLst>
            </p:cNvPr>
            <p:cNvSpPr txBox="1"/>
            <p:nvPr/>
          </p:nvSpPr>
          <p:spPr>
            <a:xfrm>
              <a:off x="10046671" y="6452622"/>
              <a:ext cx="377026" cy="215444"/>
            </a:xfrm>
            <a:prstGeom prst="rect">
              <a:avLst/>
            </a:prstGeom>
            <a:noFill/>
          </p:spPr>
          <p:txBody>
            <a:bodyPr wrap="none" rtlCol="0">
              <a:spAutoFit/>
            </a:bodyPr>
            <a:lstStyle/>
            <a:p>
              <a:r>
                <a:rPr lang="en-GB" sz="800" dirty="0"/>
                <a:t>0.14</a:t>
              </a:r>
            </a:p>
          </p:txBody>
        </p:sp>
        <p:sp>
          <p:nvSpPr>
            <p:cNvPr id="52" name="TextBox 51">
              <a:extLst>
                <a:ext uri="{FF2B5EF4-FFF2-40B4-BE49-F238E27FC236}">
                  <a16:creationId xmlns:a16="http://schemas.microsoft.com/office/drawing/2014/main" id="{172BC44C-CE73-5F2B-BDC7-588201FC6701}"/>
                </a:ext>
              </a:extLst>
            </p:cNvPr>
            <p:cNvSpPr txBox="1"/>
            <p:nvPr/>
          </p:nvSpPr>
          <p:spPr>
            <a:xfrm>
              <a:off x="9474342" y="6452622"/>
              <a:ext cx="377026" cy="215444"/>
            </a:xfrm>
            <a:prstGeom prst="rect">
              <a:avLst/>
            </a:prstGeom>
            <a:noFill/>
          </p:spPr>
          <p:txBody>
            <a:bodyPr wrap="none" rtlCol="0">
              <a:spAutoFit/>
            </a:bodyPr>
            <a:lstStyle/>
            <a:p>
              <a:r>
                <a:rPr lang="en-GB" sz="800" dirty="0"/>
                <a:t>0.12</a:t>
              </a:r>
            </a:p>
          </p:txBody>
        </p:sp>
        <p:sp>
          <p:nvSpPr>
            <p:cNvPr id="53" name="TextBox 52">
              <a:extLst>
                <a:ext uri="{FF2B5EF4-FFF2-40B4-BE49-F238E27FC236}">
                  <a16:creationId xmlns:a16="http://schemas.microsoft.com/office/drawing/2014/main" id="{6B92C96C-FF30-643B-CD54-5B8CDAC686F5}"/>
                </a:ext>
              </a:extLst>
            </p:cNvPr>
            <p:cNvSpPr txBox="1"/>
            <p:nvPr/>
          </p:nvSpPr>
          <p:spPr>
            <a:xfrm>
              <a:off x="10656271" y="6452622"/>
              <a:ext cx="377026" cy="215444"/>
            </a:xfrm>
            <a:prstGeom prst="rect">
              <a:avLst/>
            </a:prstGeom>
            <a:noFill/>
          </p:spPr>
          <p:txBody>
            <a:bodyPr wrap="none" rtlCol="0">
              <a:spAutoFit/>
            </a:bodyPr>
            <a:lstStyle/>
            <a:p>
              <a:r>
                <a:rPr lang="en-GB" sz="800" dirty="0"/>
                <a:t>0.16</a:t>
              </a:r>
            </a:p>
          </p:txBody>
        </p:sp>
        <p:sp>
          <p:nvSpPr>
            <p:cNvPr id="54" name="TextBox 53">
              <a:extLst>
                <a:ext uri="{FF2B5EF4-FFF2-40B4-BE49-F238E27FC236}">
                  <a16:creationId xmlns:a16="http://schemas.microsoft.com/office/drawing/2014/main" id="{AC6BE2A6-6D37-C593-1E77-F6BCEC3D1921}"/>
                </a:ext>
              </a:extLst>
            </p:cNvPr>
            <p:cNvSpPr txBox="1"/>
            <p:nvPr/>
          </p:nvSpPr>
          <p:spPr>
            <a:xfrm>
              <a:off x="11290255" y="6452622"/>
              <a:ext cx="377026" cy="215444"/>
            </a:xfrm>
            <a:prstGeom prst="rect">
              <a:avLst/>
            </a:prstGeom>
            <a:noFill/>
          </p:spPr>
          <p:txBody>
            <a:bodyPr wrap="none" rtlCol="0">
              <a:spAutoFit/>
            </a:bodyPr>
            <a:lstStyle/>
            <a:p>
              <a:r>
                <a:rPr lang="en-GB" sz="800" dirty="0"/>
                <a:t>0.18</a:t>
              </a:r>
            </a:p>
          </p:txBody>
        </p:sp>
        <p:sp>
          <p:nvSpPr>
            <p:cNvPr id="55" name="TextBox 54">
              <a:extLst>
                <a:ext uri="{FF2B5EF4-FFF2-40B4-BE49-F238E27FC236}">
                  <a16:creationId xmlns:a16="http://schemas.microsoft.com/office/drawing/2014/main" id="{477171FF-88D2-B2C8-2C4D-CD7B4ADE35CE}"/>
                </a:ext>
              </a:extLst>
            </p:cNvPr>
            <p:cNvSpPr txBox="1"/>
            <p:nvPr/>
          </p:nvSpPr>
          <p:spPr>
            <a:xfrm>
              <a:off x="11861619" y="6452622"/>
              <a:ext cx="377026" cy="215444"/>
            </a:xfrm>
            <a:prstGeom prst="rect">
              <a:avLst/>
            </a:prstGeom>
            <a:noFill/>
          </p:spPr>
          <p:txBody>
            <a:bodyPr wrap="none" rtlCol="0">
              <a:spAutoFit/>
            </a:bodyPr>
            <a:lstStyle/>
            <a:p>
              <a:r>
                <a:rPr lang="en-GB" sz="800" dirty="0"/>
                <a:t>0.20</a:t>
              </a:r>
            </a:p>
          </p:txBody>
        </p:sp>
        <p:sp>
          <p:nvSpPr>
            <p:cNvPr id="56" name="TextBox 55">
              <a:extLst>
                <a:ext uri="{FF2B5EF4-FFF2-40B4-BE49-F238E27FC236}">
                  <a16:creationId xmlns:a16="http://schemas.microsoft.com/office/drawing/2014/main" id="{AF126846-FFBA-0F43-4273-4C1047A11BA1}"/>
                </a:ext>
              </a:extLst>
            </p:cNvPr>
            <p:cNvSpPr txBox="1"/>
            <p:nvPr/>
          </p:nvSpPr>
          <p:spPr>
            <a:xfrm>
              <a:off x="10349295" y="6593464"/>
              <a:ext cx="990977" cy="246221"/>
            </a:xfrm>
            <a:prstGeom prst="rect">
              <a:avLst/>
            </a:prstGeom>
            <a:noFill/>
          </p:spPr>
          <p:txBody>
            <a:bodyPr wrap="none" rtlCol="0">
              <a:spAutoFit/>
            </a:bodyPr>
            <a:lstStyle/>
            <a:p>
              <a:r>
                <a:rPr lang="en-GB" sz="1000" dirty="0"/>
                <a:t>Charge Tr1221</a:t>
              </a:r>
            </a:p>
          </p:txBody>
        </p:sp>
        <p:sp>
          <p:nvSpPr>
            <p:cNvPr id="60" name="Rectangle 59">
              <a:extLst>
                <a:ext uri="{FF2B5EF4-FFF2-40B4-BE49-F238E27FC236}">
                  <a16:creationId xmlns:a16="http://schemas.microsoft.com/office/drawing/2014/main" id="{99CA6B8E-2C89-81E7-E477-A21B994E5677}"/>
                </a:ext>
              </a:extLst>
            </p:cNvPr>
            <p:cNvSpPr/>
            <p:nvPr/>
          </p:nvSpPr>
          <p:spPr>
            <a:xfrm>
              <a:off x="6750384" y="3029487"/>
              <a:ext cx="701895" cy="306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250961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12646F6-C194-B4D2-ACB8-C930623F6144}"/>
              </a:ext>
            </a:extLst>
          </p:cNvPr>
          <p:cNvGrpSpPr/>
          <p:nvPr/>
        </p:nvGrpSpPr>
        <p:grpSpPr>
          <a:xfrm>
            <a:off x="0" y="123290"/>
            <a:ext cx="6858000" cy="6734710"/>
            <a:chOff x="0" y="123290"/>
            <a:chExt cx="6858000" cy="6734710"/>
          </a:xfrm>
        </p:grpSpPr>
        <p:pic>
          <p:nvPicPr>
            <p:cNvPr id="5" name="Picture 4">
              <a:extLst>
                <a:ext uri="{FF2B5EF4-FFF2-40B4-BE49-F238E27FC236}">
                  <a16:creationId xmlns:a16="http://schemas.microsoft.com/office/drawing/2014/main" id="{9CB7BDEB-9755-1840-0D08-38BBA4309EAC}"/>
                </a:ext>
              </a:extLst>
            </p:cNvPr>
            <p:cNvPicPr>
              <a:picLocks noChangeAspect="1"/>
            </p:cNvPicPr>
            <p:nvPr/>
          </p:nvPicPr>
          <p:blipFill>
            <a:blip r:embed="rId2"/>
            <a:srcRect t="14795"/>
            <a:stretch/>
          </p:blipFill>
          <p:spPr>
            <a:xfrm>
              <a:off x="0" y="1014608"/>
              <a:ext cx="6858000" cy="5843392"/>
            </a:xfrm>
            <a:prstGeom prst="rect">
              <a:avLst/>
            </a:prstGeom>
          </p:spPr>
        </p:pic>
        <p:sp>
          <p:nvSpPr>
            <p:cNvPr id="2" name="Rectangle 1">
              <a:extLst>
                <a:ext uri="{FF2B5EF4-FFF2-40B4-BE49-F238E27FC236}">
                  <a16:creationId xmlns:a16="http://schemas.microsoft.com/office/drawing/2014/main" id="{8110336C-0E01-DBC2-8D18-F4A0ADEC6DF7}"/>
                </a:ext>
              </a:extLst>
            </p:cNvPr>
            <p:cNvSpPr/>
            <p:nvPr/>
          </p:nvSpPr>
          <p:spPr>
            <a:xfrm>
              <a:off x="4880430" y="123290"/>
              <a:ext cx="852550" cy="31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a:extLst>
              <a:ext uri="{FF2B5EF4-FFF2-40B4-BE49-F238E27FC236}">
                <a16:creationId xmlns:a16="http://schemas.microsoft.com/office/drawing/2014/main" id="{6F01BBC7-C19E-12C8-89F7-2DC15ED0EB5F}"/>
              </a:ext>
            </a:extLst>
          </p:cNvPr>
          <p:cNvGrpSpPr/>
          <p:nvPr/>
        </p:nvGrpSpPr>
        <p:grpSpPr>
          <a:xfrm>
            <a:off x="6845378" y="1135294"/>
            <a:ext cx="5342985" cy="4587411"/>
            <a:chOff x="6845378" y="1135294"/>
            <a:chExt cx="5342985" cy="4587411"/>
          </a:xfrm>
        </p:grpSpPr>
        <p:pic>
          <p:nvPicPr>
            <p:cNvPr id="11" name="Picture 10">
              <a:extLst>
                <a:ext uri="{FF2B5EF4-FFF2-40B4-BE49-F238E27FC236}">
                  <a16:creationId xmlns:a16="http://schemas.microsoft.com/office/drawing/2014/main" id="{B04E8EAC-3FD9-5156-1E6C-2EBAEB6FA67F}"/>
                </a:ext>
              </a:extLst>
            </p:cNvPr>
            <p:cNvPicPr>
              <a:picLocks noChangeAspect="1"/>
            </p:cNvPicPr>
            <p:nvPr/>
          </p:nvPicPr>
          <p:blipFill>
            <a:blip r:embed="rId3"/>
            <a:stretch>
              <a:fillRect/>
            </a:stretch>
          </p:blipFill>
          <p:spPr>
            <a:xfrm>
              <a:off x="6845378" y="1135294"/>
              <a:ext cx="5342985" cy="4587411"/>
            </a:xfrm>
            <a:prstGeom prst="rect">
              <a:avLst/>
            </a:prstGeom>
          </p:spPr>
        </p:pic>
        <p:sp>
          <p:nvSpPr>
            <p:cNvPr id="14" name="Rounded Rectangle 13">
              <a:extLst>
                <a:ext uri="{FF2B5EF4-FFF2-40B4-BE49-F238E27FC236}">
                  <a16:creationId xmlns:a16="http://schemas.microsoft.com/office/drawing/2014/main" id="{3BB97ED3-35C8-BFA8-33C4-8A8991F37E1C}"/>
                </a:ext>
              </a:extLst>
            </p:cNvPr>
            <p:cNvSpPr/>
            <p:nvPr/>
          </p:nvSpPr>
          <p:spPr>
            <a:xfrm>
              <a:off x="10934466" y="5329634"/>
              <a:ext cx="148203" cy="148203"/>
            </a:xfrm>
            <a:prstGeom prst="roundRect">
              <a:avLst/>
            </a:prstGeom>
            <a:solidFill>
              <a:srgbClr val="F563E3">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C821D2EB-4272-D327-E20A-F3222DDBAC60}"/>
                </a:ext>
              </a:extLst>
            </p:cNvPr>
            <p:cNvSpPr/>
            <p:nvPr/>
          </p:nvSpPr>
          <p:spPr>
            <a:xfrm>
              <a:off x="10486721" y="5329632"/>
              <a:ext cx="148203" cy="148203"/>
            </a:xfrm>
            <a:prstGeom prst="roundRect">
              <a:avLst/>
            </a:prstGeom>
            <a:solidFill>
              <a:srgbClr val="609C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a:extLst>
                <a:ext uri="{FF2B5EF4-FFF2-40B4-BE49-F238E27FC236}">
                  <a16:creationId xmlns:a16="http://schemas.microsoft.com/office/drawing/2014/main" id="{C980EE44-1EF4-CDD9-6025-D29AA97965D9}"/>
                </a:ext>
              </a:extLst>
            </p:cNvPr>
            <p:cNvSpPr/>
            <p:nvPr/>
          </p:nvSpPr>
          <p:spPr>
            <a:xfrm>
              <a:off x="10031574" y="5329632"/>
              <a:ext cx="148203" cy="148203"/>
            </a:xfrm>
            <a:prstGeom prst="roundRect">
              <a:avLst/>
            </a:prstGeom>
            <a:solidFill>
              <a:srgbClr val="09B8B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a:extLst>
                <a:ext uri="{FF2B5EF4-FFF2-40B4-BE49-F238E27FC236}">
                  <a16:creationId xmlns:a16="http://schemas.microsoft.com/office/drawing/2014/main" id="{D2402713-14DB-855B-F5FD-9DC7994CE6EE}"/>
                </a:ext>
              </a:extLst>
            </p:cNvPr>
            <p:cNvSpPr/>
            <p:nvPr/>
          </p:nvSpPr>
          <p:spPr>
            <a:xfrm>
              <a:off x="9575792" y="5329633"/>
              <a:ext cx="148203" cy="148203"/>
            </a:xfrm>
            <a:prstGeom prst="roundRect">
              <a:avLst/>
            </a:prstGeom>
            <a:solidFill>
              <a:srgbClr val="02BA3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a:extLst>
                <a:ext uri="{FF2B5EF4-FFF2-40B4-BE49-F238E27FC236}">
                  <a16:creationId xmlns:a16="http://schemas.microsoft.com/office/drawing/2014/main" id="{98CABB86-AEDD-CF52-6E8C-001000CE7102}"/>
                </a:ext>
              </a:extLst>
            </p:cNvPr>
            <p:cNvSpPr/>
            <p:nvPr/>
          </p:nvSpPr>
          <p:spPr>
            <a:xfrm>
              <a:off x="9123554" y="5329634"/>
              <a:ext cx="148203" cy="148203"/>
            </a:xfrm>
            <a:prstGeom prst="roundRect">
              <a:avLst/>
            </a:prstGeom>
            <a:solidFill>
              <a:srgbClr val="B79F0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4B1CB3BE-510C-63B1-3B24-2C1DA0D0B582}"/>
                </a:ext>
              </a:extLst>
            </p:cNvPr>
            <p:cNvSpPr/>
            <p:nvPr/>
          </p:nvSpPr>
          <p:spPr>
            <a:xfrm>
              <a:off x="8671316" y="5329634"/>
              <a:ext cx="148203" cy="148203"/>
            </a:xfrm>
            <a:prstGeom prst="roundRect">
              <a:avLst/>
            </a:prstGeom>
            <a:solidFill>
              <a:srgbClr val="F8766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7" name="Group 26">
            <a:extLst>
              <a:ext uri="{FF2B5EF4-FFF2-40B4-BE49-F238E27FC236}">
                <a16:creationId xmlns:a16="http://schemas.microsoft.com/office/drawing/2014/main" id="{FB3A0E52-0DE9-F533-EFEC-A08072FFEE18}"/>
              </a:ext>
            </a:extLst>
          </p:cNvPr>
          <p:cNvGrpSpPr/>
          <p:nvPr/>
        </p:nvGrpSpPr>
        <p:grpSpPr>
          <a:xfrm>
            <a:off x="6220893" y="5843391"/>
            <a:ext cx="6858000" cy="887261"/>
            <a:chOff x="6459022" y="-887261"/>
            <a:chExt cx="6858000" cy="887261"/>
          </a:xfrm>
        </p:grpSpPr>
        <p:pic>
          <p:nvPicPr>
            <p:cNvPr id="25" name="Picture 24">
              <a:extLst>
                <a:ext uri="{FF2B5EF4-FFF2-40B4-BE49-F238E27FC236}">
                  <a16:creationId xmlns:a16="http://schemas.microsoft.com/office/drawing/2014/main" id="{14F40A2D-24E7-23DB-B1FD-17225BECAD72}"/>
                </a:ext>
              </a:extLst>
            </p:cNvPr>
            <p:cNvPicPr>
              <a:picLocks noChangeAspect="1"/>
            </p:cNvPicPr>
            <p:nvPr/>
          </p:nvPicPr>
          <p:blipFill>
            <a:blip r:embed="rId2"/>
            <a:srcRect b="87062"/>
            <a:stretch/>
          </p:blipFill>
          <p:spPr>
            <a:xfrm>
              <a:off x="6459022" y="-887261"/>
              <a:ext cx="6858000" cy="887261"/>
            </a:xfrm>
            <a:prstGeom prst="rect">
              <a:avLst/>
            </a:prstGeom>
          </p:spPr>
        </p:pic>
        <p:sp>
          <p:nvSpPr>
            <p:cNvPr id="26" name="Rectangle 25">
              <a:extLst>
                <a:ext uri="{FF2B5EF4-FFF2-40B4-BE49-F238E27FC236}">
                  <a16:creationId xmlns:a16="http://schemas.microsoft.com/office/drawing/2014/main" id="{5631AA04-92D7-3084-C97D-7A2302E595AF}"/>
                </a:ext>
              </a:extLst>
            </p:cNvPr>
            <p:cNvSpPr/>
            <p:nvPr/>
          </p:nvSpPr>
          <p:spPr>
            <a:xfrm>
              <a:off x="11348847" y="-776497"/>
              <a:ext cx="852550" cy="31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itle 1">
            <a:extLst>
              <a:ext uri="{FF2B5EF4-FFF2-40B4-BE49-F238E27FC236}">
                <a16:creationId xmlns:a16="http://schemas.microsoft.com/office/drawing/2014/main" id="{9FD88987-B2A3-3F2C-9F78-9339F717842D}"/>
              </a:ext>
            </a:extLst>
          </p:cNvPr>
          <p:cNvSpPr>
            <a:spLocks noGrp="1"/>
          </p:cNvSpPr>
          <p:nvPr>
            <p:ph type="title"/>
          </p:nvPr>
        </p:nvSpPr>
        <p:spPr>
          <a:xfrm>
            <a:off x="88823" y="-162838"/>
            <a:ext cx="10515600" cy="1325563"/>
          </a:xfrm>
        </p:spPr>
        <p:txBody>
          <a:bodyPr/>
          <a:lstStyle/>
          <a:p>
            <a:r>
              <a:rPr lang="en-GB" dirty="0"/>
              <a:t>Validation: Models to Phylogenetics</a:t>
            </a:r>
          </a:p>
        </p:txBody>
      </p:sp>
    </p:spTree>
    <p:extLst>
      <p:ext uri="{BB962C8B-B14F-4D97-AF65-F5344CB8AC3E}">
        <p14:creationId xmlns:p14="http://schemas.microsoft.com/office/powerpoint/2010/main" val="1339711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4314-DC7A-7135-B5D9-BE475F73A5EA}"/>
              </a:ext>
            </a:extLst>
          </p:cNvPr>
          <p:cNvSpPr>
            <a:spLocks noGrp="1"/>
          </p:cNvSpPr>
          <p:nvPr>
            <p:ph type="title"/>
          </p:nvPr>
        </p:nvSpPr>
        <p:spPr/>
        <p:txBody>
          <a:bodyPr/>
          <a:lstStyle/>
          <a:p>
            <a:r>
              <a:rPr lang="en-GB" dirty="0"/>
              <a:t>Future Directions</a:t>
            </a:r>
          </a:p>
        </p:txBody>
      </p:sp>
      <p:sp>
        <p:nvSpPr>
          <p:cNvPr id="3" name="Content Placeholder 2">
            <a:extLst>
              <a:ext uri="{FF2B5EF4-FFF2-40B4-BE49-F238E27FC236}">
                <a16:creationId xmlns:a16="http://schemas.microsoft.com/office/drawing/2014/main" id="{3AC4B304-036B-D549-C79B-D54A241BD452}"/>
              </a:ext>
            </a:extLst>
          </p:cNvPr>
          <p:cNvSpPr>
            <a:spLocks noGrp="1"/>
          </p:cNvSpPr>
          <p:nvPr>
            <p:ph idx="1"/>
          </p:nvPr>
        </p:nvSpPr>
        <p:spPr>
          <a:xfrm>
            <a:off x="838200" y="1825625"/>
            <a:ext cx="5257800" cy="4351338"/>
          </a:xfrm>
        </p:spPr>
        <p:txBody>
          <a:bodyPr/>
          <a:lstStyle/>
          <a:p>
            <a:r>
              <a:rPr lang="en-GB" dirty="0"/>
              <a:t>Validation 2: Phylogenetics to ML models</a:t>
            </a:r>
          </a:p>
          <a:p>
            <a:r>
              <a:rPr lang="en-GB" dirty="0"/>
              <a:t>Protein sub-regions</a:t>
            </a:r>
          </a:p>
          <a:p>
            <a:pPr lvl="1"/>
            <a:r>
              <a:rPr lang="en-GB" dirty="0"/>
              <a:t>Haemagglutinin stalk vs head</a:t>
            </a:r>
          </a:p>
          <a:p>
            <a:r>
              <a:rPr lang="en-GB" dirty="0"/>
              <a:t>Further host splits</a:t>
            </a:r>
          </a:p>
          <a:p>
            <a:pPr lvl="1"/>
            <a:r>
              <a:rPr lang="en-GB" dirty="0"/>
              <a:t>waterfowl vs other birds</a:t>
            </a:r>
          </a:p>
        </p:txBody>
      </p:sp>
      <p:pic>
        <p:nvPicPr>
          <p:cNvPr id="4" name="Picture 3">
            <a:extLst>
              <a:ext uri="{FF2B5EF4-FFF2-40B4-BE49-F238E27FC236}">
                <a16:creationId xmlns:a16="http://schemas.microsoft.com/office/drawing/2014/main" id="{73B27456-886B-95C5-F8D9-08B239613802}"/>
              </a:ext>
            </a:extLst>
          </p:cNvPr>
          <p:cNvPicPr>
            <a:picLocks noChangeAspect="1"/>
          </p:cNvPicPr>
          <p:nvPr/>
        </p:nvPicPr>
        <p:blipFill>
          <a:blip r:embed="rId2"/>
          <a:stretch>
            <a:fillRect/>
          </a:stretch>
        </p:blipFill>
        <p:spPr>
          <a:xfrm rot="5400000">
            <a:off x="6736409" y="106753"/>
            <a:ext cx="4437948" cy="6280256"/>
          </a:xfrm>
          <a:prstGeom prst="rect">
            <a:avLst/>
          </a:prstGeom>
        </p:spPr>
      </p:pic>
    </p:spTree>
    <p:extLst>
      <p:ext uri="{BB962C8B-B14F-4D97-AF65-F5344CB8AC3E}">
        <p14:creationId xmlns:p14="http://schemas.microsoft.com/office/powerpoint/2010/main" val="3248522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A4B43-1A05-5AA3-FA41-8636219C77E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CEDA7B6-AEDD-FACC-6B2E-FBE8E0F0F5E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263" y="74399"/>
            <a:ext cx="2806459" cy="3708534"/>
          </a:xfrm>
          <a:prstGeom prst="rect">
            <a:avLst/>
          </a:prstGeom>
        </p:spPr>
      </p:pic>
      <p:pic>
        <p:nvPicPr>
          <p:cNvPr id="7" name="Picture 6">
            <a:extLst>
              <a:ext uri="{FF2B5EF4-FFF2-40B4-BE49-F238E27FC236}">
                <a16:creationId xmlns:a16="http://schemas.microsoft.com/office/drawing/2014/main" id="{9E7AF6F1-0D06-EF1F-4CF2-8DCAACDF4812}"/>
              </a:ext>
            </a:extLst>
          </p:cNvPr>
          <p:cNvPicPr>
            <a:picLocks noChangeAspect="1"/>
          </p:cNvPicPr>
          <p:nvPr/>
        </p:nvPicPr>
        <p:blipFill>
          <a:blip r:embed="rId4"/>
          <a:stretch>
            <a:fillRect/>
          </a:stretch>
        </p:blipFill>
        <p:spPr>
          <a:xfrm>
            <a:off x="5432625" y="0"/>
            <a:ext cx="6759376" cy="4497238"/>
          </a:xfrm>
          <a:prstGeom prst="rect">
            <a:avLst/>
          </a:prstGeom>
        </p:spPr>
      </p:pic>
      <p:sp>
        <p:nvSpPr>
          <p:cNvPr id="8" name="Content Placeholder 2">
            <a:extLst>
              <a:ext uri="{FF2B5EF4-FFF2-40B4-BE49-F238E27FC236}">
                <a16:creationId xmlns:a16="http://schemas.microsoft.com/office/drawing/2014/main" id="{836295DF-5DAD-5450-57A7-4A0B637DF757}"/>
              </a:ext>
            </a:extLst>
          </p:cNvPr>
          <p:cNvSpPr>
            <a:spLocks noGrp="1"/>
          </p:cNvSpPr>
          <p:nvPr>
            <p:ph idx="1"/>
          </p:nvPr>
        </p:nvSpPr>
        <p:spPr>
          <a:xfrm>
            <a:off x="5496465" y="123346"/>
            <a:ext cx="6425241" cy="716292"/>
          </a:xfrm>
        </p:spPr>
        <p:txBody>
          <a:bodyPr>
            <a:normAutofit/>
          </a:bodyPr>
          <a:lstStyle/>
          <a:p>
            <a:pPr marL="0" indent="0">
              <a:buNone/>
            </a:pPr>
            <a:r>
              <a:rPr lang="en-GB" b="1" dirty="0">
                <a:ln w="9525">
                  <a:solidFill>
                    <a:schemeClr val="tx1"/>
                  </a:solidFill>
                  <a:prstDash val="solid"/>
                </a:ln>
                <a:solidFill>
                  <a:schemeClr val="accent2">
                    <a:lumMod val="20000"/>
                    <a:lumOff val="80000"/>
                  </a:schemeClr>
                </a:solidFill>
                <a:effectLst>
                  <a:outerShdw blurRad="12700" dist="38100" dir="2700000" algn="tl" rotWithShape="0">
                    <a:schemeClr val="bg1">
                      <a:lumMod val="50000"/>
                    </a:schemeClr>
                  </a:outerShdw>
                </a:effectLst>
              </a:rPr>
              <a:t>Visit to Roslin Institute, Edinburgh</a:t>
            </a:r>
          </a:p>
        </p:txBody>
      </p:sp>
      <p:pic>
        <p:nvPicPr>
          <p:cNvPr id="9" name="Picture 8">
            <a:extLst>
              <a:ext uri="{FF2B5EF4-FFF2-40B4-BE49-F238E27FC236}">
                <a16:creationId xmlns:a16="http://schemas.microsoft.com/office/drawing/2014/main" id="{9F5432C2-2787-F908-1FB7-82FBCE5A26FB}"/>
              </a:ext>
            </a:extLst>
          </p:cNvPr>
          <p:cNvPicPr>
            <a:picLocks noChangeAspect="1"/>
          </p:cNvPicPr>
          <p:nvPr/>
        </p:nvPicPr>
        <p:blipFill>
          <a:blip r:embed="rId5"/>
          <a:stretch>
            <a:fillRect/>
          </a:stretch>
        </p:blipFill>
        <p:spPr>
          <a:xfrm>
            <a:off x="6401629" y="5262114"/>
            <a:ext cx="5520077" cy="892954"/>
          </a:xfrm>
          <a:prstGeom prst="rect">
            <a:avLst/>
          </a:prstGeom>
        </p:spPr>
      </p:pic>
      <p:pic>
        <p:nvPicPr>
          <p:cNvPr id="10" name="Picture 9">
            <a:extLst>
              <a:ext uri="{FF2B5EF4-FFF2-40B4-BE49-F238E27FC236}">
                <a16:creationId xmlns:a16="http://schemas.microsoft.com/office/drawing/2014/main" id="{7B4AE731-FABB-EFFA-8FB3-958EB0E7D793}"/>
              </a:ext>
            </a:extLst>
          </p:cNvPr>
          <p:cNvPicPr>
            <a:picLocks noChangeAspect="1"/>
          </p:cNvPicPr>
          <p:nvPr/>
        </p:nvPicPr>
        <p:blipFill>
          <a:blip r:embed="rId6"/>
          <a:stretch>
            <a:fillRect/>
          </a:stretch>
        </p:blipFill>
        <p:spPr>
          <a:xfrm>
            <a:off x="2911707" y="1561249"/>
            <a:ext cx="3316565" cy="4994827"/>
          </a:xfrm>
          <a:prstGeom prst="rect">
            <a:avLst/>
          </a:prstGeom>
        </p:spPr>
      </p:pic>
    </p:spTree>
    <p:extLst>
      <p:ext uri="{BB962C8B-B14F-4D97-AF65-F5344CB8AC3E}">
        <p14:creationId xmlns:p14="http://schemas.microsoft.com/office/powerpoint/2010/main" val="423399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D9DE8-BB4E-341F-372D-1A115B015EF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9B1E79FC-0EFE-9722-155B-0ACCE9B81DCE}"/>
              </a:ext>
            </a:extLst>
          </p:cNvPr>
          <p:cNvGrpSpPr/>
          <p:nvPr/>
        </p:nvGrpSpPr>
        <p:grpSpPr>
          <a:xfrm>
            <a:off x="145215" y="48199"/>
            <a:ext cx="5504191" cy="2048071"/>
            <a:chOff x="752835" y="320614"/>
            <a:chExt cx="5504191" cy="2048071"/>
          </a:xfrm>
        </p:grpSpPr>
        <p:pic>
          <p:nvPicPr>
            <p:cNvPr id="5" name="Picture 4">
              <a:extLst>
                <a:ext uri="{FF2B5EF4-FFF2-40B4-BE49-F238E27FC236}">
                  <a16:creationId xmlns:a16="http://schemas.microsoft.com/office/drawing/2014/main" id="{E2BA99E7-D443-A9F5-17AA-C4E956A7CCC8}"/>
                </a:ext>
              </a:extLst>
            </p:cNvPr>
            <p:cNvPicPr>
              <a:picLocks noChangeAspect="1"/>
            </p:cNvPicPr>
            <p:nvPr/>
          </p:nvPicPr>
          <p:blipFill>
            <a:blip r:embed="rId3"/>
            <a:stretch>
              <a:fillRect/>
            </a:stretch>
          </p:blipFill>
          <p:spPr>
            <a:xfrm>
              <a:off x="752835" y="320614"/>
              <a:ext cx="5504191" cy="2048071"/>
            </a:xfrm>
            <a:prstGeom prst="rect">
              <a:avLst/>
            </a:prstGeom>
          </p:spPr>
        </p:pic>
        <p:pic>
          <p:nvPicPr>
            <p:cNvPr id="1026" name="Picture 2" descr="Harriet Herridge ">
              <a:extLst>
                <a:ext uri="{FF2B5EF4-FFF2-40B4-BE49-F238E27FC236}">
                  <a16:creationId xmlns:a16="http://schemas.microsoft.com/office/drawing/2014/main" id="{C3AEDEF2-333E-0DAE-E98C-B09365ACF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65" y="438606"/>
              <a:ext cx="1812086" cy="1812086"/>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grpSp>
      <p:pic>
        <p:nvPicPr>
          <p:cNvPr id="9" name="Picture 8" descr="A building with lights on it and trees in the background&#10;&#10;AI-generated content may be incorrect.">
            <a:extLst>
              <a:ext uri="{FF2B5EF4-FFF2-40B4-BE49-F238E27FC236}">
                <a16:creationId xmlns:a16="http://schemas.microsoft.com/office/drawing/2014/main" id="{236A6832-BD27-B484-4A9F-3A6BB109D8BA}"/>
              </a:ext>
            </a:extLst>
          </p:cNvPr>
          <p:cNvPicPr>
            <a:picLocks noChangeAspect="1"/>
          </p:cNvPicPr>
          <p:nvPr/>
        </p:nvPicPr>
        <p:blipFill>
          <a:blip r:embed="rId5"/>
          <a:srcRect l="25424" t="39622" r="26745" b="21108"/>
          <a:stretch>
            <a:fillRect/>
          </a:stretch>
        </p:blipFill>
        <p:spPr>
          <a:xfrm>
            <a:off x="6320286" y="-296121"/>
            <a:ext cx="5831457" cy="2616678"/>
          </a:xfrm>
          <a:prstGeom prst="rect">
            <a:avLst/>
          </a:prstGeom>
        </p:spPr>
      </p:pic>
      <p:pic>
        <p:nvPicPr>
          <p:cNvPr id="10" name="Picture 9">
            <a:extLst>
              <a:ext uri="{FF2B5EF4-FFF2-40B4-BE49-F238E27FC236}">
                <a16:creationId xmlns:a16="http://schemas.microsoft.com/office/drawing/2014/main" id="{FF33650F-65B2-D19B-1D72-B6B5C921C694}"/>
              </a:ext>
            </a:extLst>
          </p:cNvPr>
          <p:cNvPicPr>
            <a:picLocks noChangeAspect="1"/>
          </p:cNvPicPr>
          <p:nvPr/>
        </p:nvPicPr>
        <p:blipFill>
          <a:blip r:embed="rId6"/>
          <a:stretch>
            <a:fillRect/>
          </a:stretch>
        </p:blipFill>
        <p:spPr>
          <a:xfrm>
            <a:off x="2265871" y="1328469"/>
            <a:ext cx="3147746" cy="509194"/>
          </a:xfrm>
          <a:prstGeom prst="rect">
            <a:avLst/>
          </a:prstGeom>
        </p:spPr>
      </p:pic>
      <p:pic>
        <p:nvPicPr>
          <p:cNvPr id="12" name="Picture 11">
            <a:extLst>
              <a:ext uri="{FF2B5EF4-FFF2-40B4-BE49-F238E27FC236}">
                <a16:creationId xmlns:a16="http://schemas.microsoft.com/office/drawing/2014/main" id="{F3B8FAAC-A3A4-2D60-384C-650EC80EC155}"/>
              </a:ext>
            </a:extLst>
          </p:cNvPr>
          <p:cNvPicPr>
            <a:picLocks noChangeAspect="1"/>
          </p:cNvPicPr>
          <p:nvPr/>
        </p:nvPicPr>
        <p:blipFill>
          <a:blip r:embed="rId7"/>
          <a:stretch>
            <a:fillRect/>
          </a:stretch>
        </p:blipFill>
        <p:spPr>
          <a:xfrm>
            <a:off x="145215" y="2552387"/>
            <a:ext cx="6300505" cy="4213597"/>
          </a:xfrm>
          <a:prstGeom prst="rect">
            <a:avLst/>
          </a:prstGeom>
        </p:spPr>
      </p:pic>
      <p:pic>
        <p:nvPicPr>
          <p:cNvPr id="14" name="Picture 13" descr="A group of blue graphs&#10;&#10;AI-generated content may be incorrect.">
            <a:extLst>
              <a:ext uri="{FF2B5EF4-FFF2-40B4-BE49-F238E27FC236}">
                <a16:creationId xmlns:a16="http://schemas.microsoft.com/office/drawing/2014/main" id="{E28F0FAA-CD3E-46AE-3E21-29DEA2212DA8}"/>
              </a:ext>
            </a:extLst>
          </p:cNvPr>
          <p:cNvPicPr>
            <a:picLocks noChangeAspect="1"/>
          </p:cNvPicPr>
          <p:nvPr/>
        </p:nvPicPr>
        <p:blipFill>
          <a:blip r:embed="rId8"/>
          <a:srcRect r="49144" b="67212"/>
          <a:stretch>
            <a:fillRect/>
          </a:stretch>
        </p:blipFill>
        <p:spPr>
          <a:xfrm>
            <a:off x="7090879" y="2410566"/>
            <a:ext cx="4439762" cy="2248619"/>
          </a:xfrm>
          <a:prstGeom prst="rect">
            <a:avLst/>
          </a:prstGeom>
        </p:spPr>
      </p:pic>
      <p:sp>
        <p:nvSpPr>
          <p:cNvPr id="15" name="TextBox 14">
            <a:extLst>
              <a:ext uri="{FF2B5EF4-FFF2-40B4-BE49-F238E27FC236}">
                <a16:creationId xmlns:a16="http://schemas.microsoft.com/office/drawing/2014/main" id="{D750E9A5-DA3F-61C3-D843-AAB97C9CF1E6}"/>
              </a:ext>
            </a:extLst>
          </p:cNvPr>
          <p:cNvSpPr txBox="1"/>
          <p:nvPr/>
        </p:nvSpPr>
        <p:spPr>
          <a:xfrm>
            <a:off x="10442138" y="2468269"/>
            <a:ext cx="1503938" cy="830997"/>
          </a:xfrm>
          <a:prstGeom prst="rect">
            <a:avLst/>
          </a:prstGeom>
          <a:noFill/>
        </p:spPr>
        <p:txBody>
          <a:bodyPr wrap="none" rtlCol="0">
            <a:spAutoFit/>
          </a:bodyPr>
          <a:lstStyle/>
          <a:p>
            <a:pPr algn="r"/>
            <a:r>
              <a:rPr lang="en-GB" sz="2400" dirty="0">
                <a:ea typeface="Lato" panose="020F0502020204030203" pitchFamily="34" charset="0"/>
                <a:cs typeface="Lato" panose="020F0502020204030203" pitchFamily="34" charset="0"/>
              </a:rPr>
              <a:t>log-odds: </a:t>
            </a:r>
            <a:br>
              <a:rPr lang="en-GB" sz="2400" dirty="0">
                <a:ea typeface="Lato" panose="020F0502020204030203" pitchFamily="34" charset="0"/>
                <a:cs typeface="Lato" panose="020F0502020204030203" pitchFamily="34" charset="0"/>
              </a:rPr>
            </a:br>
            <a:r>
              <a:rPr lang="en-GB" sz="2400" dirty="0">
                <a:ea typeface="Lato" panose="020F0502020204030203" pitchFamily="34" charset="0"/>
                <a:cs typeface="Lato" panose="020F0502020204030203" pitchFamily="34" charset="0"/>
              </a:rPr>
              <a:t>toxin use</a:t>
            </a:r>
          </a:p>
        </p:txBody>
      </p:sp>
      <p:pic>
        <p:nvPicPr>
          <p:cNvPr id="17" name="Picture 16">
            <a:extLst>
              <a:ext uri="{FF2B5EF4-FFF2-40B4-BE49-F238E27FC236}">
                <a16:creationId xmlns:a16="http://schemas.microsoft.com/office/drawing/2014/main" id="{636F0063-06F2-6D5F-79A0-1B706E6B8D07}"/>
              </a:ext>
            </a:extLst>
          </p:cNvPr>
          <p:cNvPicPr>
            <a:picLocks noChangeAspect="1"/>
          </p:cNvPicPr>
          <p:nvPr/>
        </p:nvPicPr>
        <p:blipFill>
          <a:blip r:embed="rId9"/>
          <a:stretch>
            <a:fillRect/>
          </a:stretch>
        </p:blipFill>
        <p:spPr>
          <a:xfrm>
            <a:off x="7090879" y="5108972"/>
            <a:ext cx="4439762" cy="1335588"/>
          </a:xfrm>
          <a:prstGeom prst="rect">
            <a:avLst/>
          </a:prstGeom>
        </p:spPr>
      </p:pic>
      <p:sp>
        <p:nvSpPr>
          <p:cNvPr id="18" name="TextBox 17">
            <a:extLst>
              <a:ext uri="{FF2B5EF4-FFF2-40B4-BE49-F238E27FC236}">
                <a16:creationId xmlns:a16="http://schemas.microsoft.com/office/drawing/2014/main" id="{F7259D28-CF54-C633-D7D4-585433C42AFF}"/>
              </a:ext>
            </a:extLst>
          </p:cNvPr>
          <p:cNvSpPr txBox="1"/>
          <p:nvPr/>
        </p:nvSpPr>
        <p:spPr>
          <a:xfrm>
            <a:off x="10398770" y="4738613"/>
            <a:ext cx="1648015" cy="1200329"/>
          </a:xfrm>
          <a:prstGeom prst="rect">
            <a:avLst/>
          </a:prstGeom>
          <a:noFill/>
        </p:spPr>
        <p:txBody>
          <a:bodyPr wrap="none" rtlCol="0">
            <a:spAutoFit/>
          </a:bodyPr>
          <a:lstStyle/>
          <a:p>
            <a:pPr algn="r"/>
            <a:r>
              <a:rPr lang="en-GB" sz="2400" dirty="0">
                <a:ea typeface="Lato" panose="020F0502020204030203" pitchFamily="34" charset="0"/>
                <a:cs typeface="Lato" panose="020F0502020204030203" pitchFamily="34" charset="0"/>
              </a:rPr>
              <a:t>log-odds: </a:t>
            </a:r>
            <a:br>
              <a:rPr lang="en-GB" sz="2400" dirty="0">
                <a:ea typeface="Lato" panose="020F0502020204030203" pitchFamily="34" charset="0"/>
                <a:cs typeface="Lato" panose="020F0502020204030203" pitchFamily="34" charset="0"/>
              </a:rPr>
            </a:br>
            <a:r>
              <a:rPr lang="en-GB" sz="2400" dirty="0">
                <a:ea typeface="Lato" panose="020F0502020204030203" pitchFamily="34" charset="0"/>
                <a:cs typeface="Lato" panose="020F0502020204030203" pitchFamily="34" charset="0"/>
              </a:rPr>
              <a:t>tissue </a:t>
            </a:r>
            <a:br>
              <a:rPr lang="en-GB" sz="2400" dirty="0">
                <a:ea typeface="Lato" panose="020F0502020204030203" pitchFamily="34" charset="0"/>
                <a:cs typeface="Lato" panose="020F0502020204030203" pitchFamily="34" charset="0"/>
              </a:rPr>
            </a:br>
            <a:r>
              <a:rPr lang="en-GB" sz="2400" dirty="0" err="1">
                <a:ea typeface="Lato" panose="020F0502020204030203" pitchFamily="34" charset="0"/>
                <a:cs typeface="Lato" panose="020F0502020204030203" pitchFamily="34" charset="0"/>
              </a:rPr>
              <a:t>generalism</a:t>
            </a:r>
            <a:endParaRPr lang="en-GB" sz="2400" dirty="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3954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BD956-84D9-7265-FA3B-A25E3D5AFF9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72F8BF3-AF1C-FCB9-0583-7CA50E92B887}"/>
              </a:ext>
            </a:extLst>
          </p:cNvPr>
          <p:cNvSpPr>
            <a:spLocks noGrp="1"/>
          </p:cNvSpPr>
          <p:nvPr>
            <p:ph idx="1"/>
          </p:nvPr>
        </p:nvSpPr>
        <p:spPr>
          <a:xfrm>
            <a:off x="456641" y="3254359"/>
            <a:ext cx="4763221" cy="3344384"/>
          </a:xfrm>
        </p:spPr>
        <p:txBody>
          <a:bodyPr>
            <a:normAutofit/>
          </a:bodyPr>
          <a:lstStyle/>
          <a:p>
            <a:r>
              <a:rPr lang="en-GB" dirty="0"/>
              <a:t>Host predictors are very </a:t>
            </a:r>
            <a:br>
              <a:rPr lang="en-GB" dirty="0"/>
            </a:br>
            <a:r>
              <a:rPr lang="en-GB" dirty="0"/>
              <a:t>common, and often</a:t>
            </a:r>
            <a:br>
              <a:rPr lang="en-GB" dirty="0"/>
            </a:br>
            <a:r>
              <a:rPr lang="en-GB" dirty="0"/>
              <a:t>put to secondary use</a:t>
            </a:r>
          </a:p>
          <a:p>
            <a:r>
              <a:rPr lang="en-GB" b="1" dirty="0"/>
              <a:t>But </a:t>
            </a:r>
            <a:r>
              <a:rPr lang="en-GB" dirty="0"/>
              <a:t>better guidance </a:t>
            </a:r>
            <a:br>
              <a:rPr lang="en-GB" dirty="0"/>
            </a:br>
            <a:r>
              <a:rPr lang="en-GB" dirty="0"/>
              <a:t>needed on interpretation</a:t>
            </a:r>
          </a:p>
          <a:p>
            <a:r>
              <a:rPr lang="en-GB" dirty="0"/>
              <a:t>Scope for Commentary piece, etc.</a:t>
            </a:r>
          </a:p>
        </p:txBody>
      </p:sp>
      <p:pic>
        <p:nvPicPr>
          <p:cNvPr id="7" name="Picture 6">
            <a:extLst>
              <a:ext uri="{FF2B5EF4-FFF2-40B4-BE49-F238E27FC236}">
                <a16:creationId xmlns:a16="http://schemas.microsoft.com/office/drawing/2014/main" id="{7DD37F0F-9D42-BF40-22CA-1BE3B470595F}"/>
              </a:ext>
            </a:extLst>
          </p:cNvPr>
          <p:cNvPicPr>
            <a:picLocks noChangeAspect="1"/>
          </p:cNvPicPr>
          <p:nvPr/>
        </p:nvPicPr>
        <p:blipFill>
          <a:blip r:embed="rId3"/>
          <a:stretch>
            <a:fillRect/>
          </a:stretch>
        </p:blipFill>
        <p:spPr>
          <a:xfrm>
            <a:off x="5927498" y="1087874"/>
            <a:ext cx="5993240" cy="2431703"/>
          </a:xfrm>
          <a:prstGeom prst="rect">
            <a:avLst/>
          </a:prstGeom>
        </p:spPr>
      </p:pic>
      <p:pic>
        <p:nvPicPr>
          <p:cNvPr id="8" name="Picture 7">
            <a:extLst>
              <a:ext uri="{FF2B5EF4-FFF2-40B4-BE49-F238E27FC236}">
                <a16:creationId xmlns:a16="http://schemas.microsoft.com/office/drawing/2014/main" id="{9D913D18-2F22-38EE-7D8C-FE6C311BEDE6}"/>
              </a:ext>
            </a:extLst>
          </p:cNvPr>
          <p:cNvPicPr>
            <a:picLocks noChangeAspect="1"/>
          </p:cNvPicPr>
          <p:nvPr/>
        </p:nvPicPr>
        <p:blipFill>
          <a:blip r:embed="rId4"/>
          <a:stretch>
            <a:fillRect/>
          </a:stretch>
        </p:blipFill>
        <p:spPr>
          <a:xfrm>
            <a:off x="6765118" y="314612"/>
            <a:ext cx="4318000" cy="698500"/>
          </a:xfrm>
          <a:prstGeom prst="rect">
            <a:avLst/>
          </a:prstGeom>
        </p:spPr>
      </p:pic>
      <p:sp>
        <p:nvSpPr>
          <p:cNvPr id="9" name="Content Placeholder 2">
            <a:extLst>
              <a:ext uri="{FF2B5EF4-FFF2-40B4-BE49-F238E27FC236}">
                <a16:creationId xmlns:a16="http://schemas.microsoft.com/office/drawing/2014/main" id="{765895E9-072E-A06C-CEA3-02AC66944BC9}"/>
              </a:ext>
            </a:extLst>
          </p:cNvPr>
          <p:cNvSpPr txBox="1">
            <a:spLocks/>
          </p:cNvSpPr>
          <p:nvPr/>
        </p:nvSpPr>
        <p:spPr>
          <a:xfrm>
            <a:off x="5927498" y="4062802"/>
            <a:ext cx="6086221" cy="2361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Apply to other well-sampled systems with host shifts</a:t>
            </a:r>
          </a:p>
          <a:p>
            <a:r>
              <a:rPr lang="en-GB" b="1" dirty="0"/>
              <a:t>Primate </a:t>
            </a:r>
            <a:r>
              <a:rPr lang="en-GB" b="1" dirty="0" err="1"/>
              <a:t>phageome</a:t>
            </a:r>
            <a:r>
              <a:rPr lang="en-GB" b="1" dirty="0"/>
              <a:t> </a:t>
            </a:r>
            <a:r>
              <a:rPr lang="en-GB" dirty="0"/>
              <a:t>(</a:t>
            </a:r>
            <a:r>
              <a:rPr lang="en-GB" dirty="0" err="1"/>
              <a:t>Gogarten</a:t>
            </a:r>
            <a:r>
              <a:rPr lang="en-GB" dirty="0"/>
              <a:t>):</a:t>
            </a:r>
            <a:br>
              <a:rPr lang="en-GB" dirty="0"/>
            </a:br>
            <a:r>
              <a:rPr lang="en-GB" dirty="0"/>
              <a:t>1000s of phage from many </a:t>
            </a:r>
            <a:r>
              <a:rPr lang="en-GB" dirty="0" err="1"/>
              <a:t>nhps</a:t>
            </a:r>
            <a:r>
              <a:rPr lang="en-GB" dirty="0"/>
              <a:t>!</a:t>
            </a:r>
            <a:endParaRPr lang="en-GB" b="1" dirty="0"/>
          </a:p>
        </p:txBody>
      </p:sp>
      <p:pic>
        <p:nvPicPr>
          <p:cNvPr id="19" name="Picture 18">
            <a:extLst>
              <a:ext uri="{FF2B5EF4-FFF2-40B4-BE49-F238E27FC236}">
                <a16:creationId xmlns:a16="http://schemas.microsoft.com/office/drawing/2014/main" id="{3B407602-2DA1-1211-F4CD-E7532FF9541D}"/>
              </a:ext>
            </a:extLst>
          </p:cNvPr>
          <p:cNvPicPr>
            <a:picLocks noChangeAspect="1"/>
          </p:cNvPicPr>
          <p:nvPr/>
        </p:nvPicPr>
        <p:blipFill>
          <a:blip r:embed="rId5"/>
          <a:stretch>
            <a:fillRect/>
          </a:stretch>
        </p:blipFill>
        <p:spPr>
          <a:xfrm>
            <a:off x="65957" y="85773"/>
            <a:ext cx="5676504" cy="2587523"/>
          </a:xfrm>
          <a:prstGeom prst="rect">
            <a:avLst/>
          </a:prstGeom>
        </p:spPr>
      </p:pic>
      <p:grpSp>
        <p:nvGrpSpPr>
          <p:cNvPr id="10" name="Group 9">
            <a:extLst>
              <a:ext uri="{FF2B5EF4-FFF2-40B4-BE49-F238E27FC236}">
                <a16:creationId xmlns:a16="http://schemas.microsoft.com/office/drawing/2014/main" id="{38B2E45D-D412-79B6-7952-83597E2460A5}"/>
              </a:ext>
            </a:extLst>
          </p:cNvPr>
          <p:cNvGrpSpPr/>
          <p:nvPr/>
        </p:nvGrpSpPr>
        <p:grpSpPr>
          <a:xfrm>
            <a:off x="1847984" y="753101"/>
            <a:ext cx="3986995" cy="2369292"/>
            <a:chOff x="213656" y="1241644"/>
            <a:chExt cx="3431691" cy="2039300"/>
          </a:xfrm>
        </p:grpSpPr>
        <p:pic>
          <p:nvPicPr>
            <p:cNvPr id="11" name="Picture 2">
              <a:extLst>
                <a:ext uri="{FF2B5EF4-FFF2-40B4-BE49-F238E27FC236}">
                  <a16:creationId xmlns:a16="http://schemas.microsoft.com/office/drawing/2014/main" id="{A3463DE7-DBA4-A30E-2C47-2F04965BA0DE}"/>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6952" r="68920" b="19969"/>
            <a:stretch/>
          </p:blipFill>
          <p:spPr bwMode="auto">
            <a:xfrm rot="18293842">
              <a:off x="713743" y="804668"/>
              <a:ext cx="1412945" cy="241312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1CBF528-5CCB-8DF3-057B-436CF9BB24DE}"/>
                </a:ext>
              </a:extLst>
            </p:cNvPr>
            <p:cNvGrpSpPr/>
            <p:nvPr/>
          </p:nvGrpSpPr>
          <p:grpSpPr>
            <a:xfrm>
              <a:off x="1724617" y="1241644"/>
              <a:ext cx="1920730" cy="2039300"/>
              <a:chOff x="3156926" y="1308549"/>
              <a:chExt cx="1920730" cy="2039300"/>
            </a:xfrm>
          </p:grpSpPr>
          <p:sp>
            <p:nvSpPr>
              <p:cNvPr id="13" name="Rectangle 12">
                <a:extLst>
                  <a:ext uri="{FF2B5EF4-FFF2-40B4-BE49-F238E27FC236}">
                    <a16:creationId xmlns:a16="http://schemas.microsoft.com/office/drawing/2014/main" id="{8301D886-7DC9-3A06-C3CC-6B650E52E23D}"/>
                  </a:ext>
                </a:extLst>
              </p:cNvPr>
              <p:cNvSpPr/>
              <p:nvPr/>
            </p:nvSpPr>
            <p:spPr>
              <a:xfrm>
                <a:off x="3374571" y="1752515"/>
                <a:ext cx="1425460" cy="98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A2C1D684-2F23-01B0-E924-95CF1A06FC02}"/>
                  </a:ext>
                </a:extLst>
              </p:cNvPr>
              <p:cNvGrpSpPr/>
              <p:nvPr/>
            </p:nvGrpSpPr>
            <p:grpSpPr>
              <a:xfrm>
                <a:off x="3156926" y="1308549"/>
                <a:ext cx="1920730" cy="2039300"/>
                <a:chOff x="4661499" y="2970435"/>
                <a:chExt cx="1064296" cy="1129997"/>
              </a:xfrm>
            </p:grpSpPr>
            <p:pic>
              <p:nvPicPr>
                <p:cNvPr id="15" name="Graphic 14" descr="Monitor">
                  <a:extLst>
                    <a:ext uri="{FF2B5EF4-FFF2-40B4-BE49-F238E27FC236}">
                      <a16:creationId xmlns:a16="http://schemas.microsoft.com/office/drawing/2014/main" id="{5E10A483-D4CC-4640-F8E7-55C97A7A30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61499" y="2970435"/>
                  <a:ext cx="1064296" cy="1129997"/>
                </a:xfrm>
                <a:prstGeom prst="rect">
                  <a:avLst/>
                </a:prstGeom>
              </p:spPr>
            </p:pic>
            <p:pic>
              <p:nvPicPr>
                <p:cNvPr id="16" name="Graphic 15" descr="Gears">
                  <a:extLst>
                    <a:ext uri="{FF2B5EF4-FFF2-40B4-BE49-F238E27FC236}">
                      <a16:creationId xmlns:a16="http://schemas.microsoft.com/office/drawing/2014/main" id="{D561991B-9703-4952-E71D-D0680DD415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3740" y="3254386"/>
                  <a:ext cx="428220" cy="428220"/>
                </a:xfrm>
                <a:prstGeom prst="rect">
                  <a:avLst/>
                </a:prstGeom>
              </p:spPr>
            </p:pic>
            <p:pic>
              <p:nvPicPr>
                <p:cNvPr id="17" name="Graphic 16" descr="Network diagram">
                  <a:extLst>
                    <a:ext uri="{FF2B5EF4-FFF2-40B4-BE49-F238E27FC236}">
                      <a16:creationId xmlns:a16="http://schemas.microsoft.com/office/drawing/2014/main" id="{3CB7851A-46E5-635C-395D-34897BE05C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27062" y="3216441"/>
                  <a:ext cx="490714" cy="490714"/>
                </a:xfrm>
                <a:prstGeom prst="rect">
                  <a:avLst/>
                </a:prstGeom>
              </p:spPr>
            </p:pic>
          </p:grpSp>
        </p:grpSp>
      </p:grpSp>
    </p:spTree>
    <p:extLst>
      <p:ext uri="{BB962C8B-B14F-4D97-AF65-F5344CB8AC3E}">
        <p14:creationId xmlns:p14="http://schemas.microsoft.com/office/powerpoint/2010/main" val="2110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thumbs.dreamstime.com/z/animal-silhouette-contour-13967341.jpg">
            <a:extLst>
              <a:ext uri="{FF2B5EF4-FFF2-40B4-BE49-F238E27FC236}">
                <a16:creationId xmlns:a16="http://schemas.microsoft.com/office/drawing/2014/main" id="{BA1F4BDA-E78D-6D37-89A7-1B58CCE12EF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84" t="15344" r="14049" b="9034"/>
          <a:stretch/>
        </p:blipFill>
        <p:spPr bwMode="auto">
          <a:xfrm>
            <a:off x="493106" y="1050395"/>
            <a:ext cx="5208153" cy="4609475"/>
          </a:xfrm>
          <a:prstGeom prst="ellipse">
            <a:avLst/>
          </a:prstGeom>
          <a:noFill/>
          <a:ln w="38100">
            <a:no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87AEDDC-D207-B517-79F1-EB6E3DE7DE3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6952" r="68920" b="19969"/>
          <a:stretch/>
        </p:blipFill>
        <p:spPr bwMode="auto">
          <a:xfrm rot="2173434">
            <a:off x="5987232" y="3359265"/>
            <a:ext cx="1641583" cy="28036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clipartbest.com/cliparts/nTX/8ea/nTX8eaXTB.jpeg">
            <a:extLst>
              <a:ext uri="{FF2B5EF4-FFF2-40B4-BE49-F238E27FC236}">
                <a16:creationId xmlns:a16="http://schemas.microsoft.com/office/drawing/2014/main" id="{E357701A-9CB4-2061-D071-32738A8E0A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77454" y="1425347"/>
            <a:ext cx="1516163" cy="411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3F45D15-6AA1-96D1-5854-F45CF708D1DD}"/>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6340518" y="2241837"/>
            <a:ext cx="2064710" cy="20524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1E993A7-1430-FF63-19DC-4B7002F71EDD}"/>
              </a:ext>
            </a:extLst>
          </p:cNvPr>
          <p:cNvSpPr/>
          <p:nvPr/>
        </p:nvSpPr>
        <p:spPr>
          <a:xfrm>
            <a:off x="2003941" y="1201795"/>
            <a:ext cx="2089033" cy="4508927"/>
          </a:xfrm>
          <a:prstGeom prst="rect">
            <a:avLst/>
          </a:prstGeom>
          <a:noFill/>
        </p:spPr>
        <p:txBody>
          <a:bodyPr wrap="none" lIns="91440" tIns="45720" rIns="91440" bIns="45720">
            <a:spAutoFit/>
          </a:bodyPr>
          <a:lstStyle/>
          <a:p>
            <a:pPr algn="ctr"/>
            <a:r>
              <a:rPr lang="en-US" sz="287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sp>
        <p:nvSpPr>
          <p:cNvPr id="10" name="Arc 9">
            <a:extLst>
              <a:ext uri="{FF2B5EF4-FFF2-40B4-BE49-F238E27FC236}">
                <a16:creationId xmlns:a16="http://schemas.microsoft.com/office/drawing/2014/main" id="{4999FAE1-6701-6C31-4BAF-D3EC9B794617}"/>
              </a:ext>
            </a:extLst>
          </p:cNvPr>
          <p:cNvSpPr/>
          <p:nvPr/>
        </p:nvSpPr>
        <p:spPr>
          <a:xfrm rot="1280224">
            <a:off x="5685619" y="1668639"/>
            <a:ext cx="3397649" cy="3249894"/>
          </a:xfrm>
          <a:prstGeom prst="arc">
            <a:avLst>
              <a:gd name="adj1" fmla="val 10587939"/>
              <a:gd name="adj2" fmla="val 19732602"/>
            </a:avLst>
          </a:prstGeom>
          <a:ln w="152400">
            <a:headEnd type="none" w="lg" len="lg"/>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36377743-4C73-CF1D-6C8C-3B62F71C11D6}"/>
              </a:ext>
            </a:extLst>
          </p:cNvPr>
          <p:cNvSpPr txBox="1"/>
          <p:nvPr/>
        </p:nvSpPr>
        <p:spPr>
          <a:xfrm>
            <a:off x="2102393" y="557952"/>
            <a:ext cx="1306833"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ecology</a:t>
            </a:r>
          </a:p>
        </p:txBody>
      </p:sp>
      <p:sp>
        <p:nvSpPr>
          <p:cNvPr id="12" name="TextBox 11">
            <a:extLst>
              <a:ext uri="{FF2B5EF4-FFF2-40B4-BE49-F238E27FC236}">
                <a16:creationId xmlns:a16="http://schemas.microsoft.com/office/drawing/2014/main" id="{8B547360-559E-B8C7-E24B-DC7A83295641}"/>
              </a:ext>
            </a:extLst>
          </p:cNvPr>
          <p:cNvSpPr txBox="1"/>
          <p:nvPr/>
        </p:nvSpPr>
        <p:spPr>
          <a:xfrm>
            <a:off x="3902748" y="210213"/>
            <a:ext cx="2350323"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contact tracing</a:t>
            </a:r>
          </a:p>
        </p:txBody>
      </p:sp>
      <p:sp>
        <p:nvSpPr>
          <p:cNvPr id="13" name="TextBox 12">
            <a:extLst>
              <a:ext uri="{FF2B5EF4-FFF2-40B4-BE49-F238E27FC236}">
                <a16:creationId xmlns:a16="http://schemas.microsoft.com/office/drawing/2014/main" id="{EB438BC8-FB25-4CF1-776A-6E00008881EF}"/>
              </a:ext>
            </a:extLst>
          </p:cNvPr>
          <p:cNvSpPr txBox="1"/>
          <p:nvPr/>
        </p:nvSpPr>
        <p:spPr>
          <a:xfrm>
            <a:off x="4983526" y="1050395"/>
            <a:ext cx="1495602"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lab study</a:t>
            </a:r>
          </a:p>
        </p:txBody>
      </p:sp>
      <p:sp>
        <p:nvSpPr>
          <p:cNvPr id="16" name="TextBox 15">
            <a:extLst>
              <a:ext uri="{FF2B5EF4-FFF2-40B4-BE49-F238E27FC236}">
                <a16:creationId xmlns:a16="http://schemas.microsoft.com/office/drawing/2014/main" id="{3D9E6B54-F3D8-0F98-D051-5636995CAFAA}"/>
              </a:ext>
            </a:extLst>
          </p:cNvPr>
          <p:cNvSpPr txBox="1"/>
          <p:nvPr/>
        </p:nvSpPr>
        <p:spPr>
          <a:xfrm>
            <a:off x="308610" y="160330"/>
            <a:ext cx="2127570" cy="492443"/>
          </a:xfrm>
          <a:prstGeom prst="rect">
            <a:avLst/>
          </a:prstGeom>
          <a:noFill/>
        </p:spPr>
        <p:txBody>
          <a:bodyPr wrap="none" rtlCol="0">
            <a:spAutoFit/>
          </a:bodyPr>
          <a:lstStyle/>
          <a:p>
            <a:pPr algn="ctr"/>
            <a:r>
              <a:rPr lang="en-GB" sz="2600" dirty="0">
                <a:ea typeface="Lato" panose="020F0502020204030203" pitchFamily="34" charset="0"/>
                <a:cs typeface="Lato" panose="020F0502020204030203" pitchFamily="34" charset="0"/>
              </a:rPr>
              <a:t>epidemiology</a:t>
            </a:r>
          </a:p>
        </p:txBody>
      </p:sp>
      <p:sp>
        <p:nvSpPr>
          <p:cNvPr id="17" name="Arc 16">
            <a:extLst>
              <a:ext uri="{FF2B5EF4-FFF2-40B4-BE49-F238E27FC236}">
                <a16:creationId xmlns:a16="http://schemas.microsoft.com/office/drawing/2014/main" id="{3DD30D79-A1C9-B1E4-E72F-F349B5E4CB48}"/>
              </a:ext>
            </a:extLst>
          </p:cNvPr>
          <p:cNvSpPr/>
          <p:nvPr/>
        </p:nvSpPr>
        <p:spPr>
          <a:xfrm rot="12143135">
            <a:off x="3030063" y="3423345"/>
            <a:ext cx="3746976" cy="2821747"/>
          </a:xfrm>
          <a:prstGeom prst="arc">
            <a:avLst>
              <a:gd name="adj1" fmla="val 11809458"/>
              <a:gd name="adj2" fmla="val 20953972"/>
            </a:avLst>
          </a:prstGeom>
          <a:ln w="152400">
            <a:gradFill flip="none" rotWithShape="1">
              <a:gsLst>
                <a:gs pos="0">
                  <a:schemeClr val="accent5">
                    <a:lumMod val="20000"/>
                    <a:lumOff val="80000"/>
                  </a:schemeClr>
                </a:gs>
                <a:gs pos="100000">
                  <a:schemeClr val="accent5">
                    <a:lumMod val="75000"/>
                  </a:schemeClr>
                </a:gs>
              </a:gsLst>
              <a:lin ang="2700000" scaled="1"/>
              <a:tileRect/>
            </a:gradFill>
            <a:headEnd type="none" w="lg" len="lg"/>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50949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P spid="12" grpId="0"/>
      <p:bldP spid="13" grpId="0"/>
      <p:bldP spid="16" grpId="0"/>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A57DE-FC8F-12EE-B893-236B98C37C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A138A8-3C77-F307-7FC1-66B3A7DF5DB3}"/>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E8C1DC1D-41FA-66DC-5407-E1CD6BAC3D46}"/>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28856EC4-FAE1-7A0E-7357-2FD6B2848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2F5A9A-2176-13C1-B59A-F58AD50977C2}"/>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D5938532-CE01-E070-CA39-A12BB6FD5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69106B8-BC12-51EA-83FA-E1E2C944ECE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cxnSp>
        <p:nvCxnSpPr>
          <p:cNvPr id="21" name="Straight Connector 20">
            <a:extLst>
              <a:ext uri="{FF2B5EF4-FFF2-40B4-BE49-F238E27FC236}">
                <a16:creationId xmlns:a16="http://schemas.microsoft.com/office/drawing/2014/main" id="{79EF9F90-72F5-1BBB-7BB1-79BBC9380902}"/>
              </a:ext>
            </a:extLst>
          </p:cNvPr>
          <p:cNvCxnSpPr>
            <a:cxnSpLocks/>
          </p:cNvCxnSpPr>
          <p:nvPr/>
        </p:nvCxnSpPr>
        <p:spPr>
          <a:xfrm>
            <a:off x="4358838"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EF36B210-8DBA-80E0-CAA0-8516FCD8F0F4}"/>
              </a:ext>
            </a:extLst>
          </p:cNvPr>
          <p:cNvPicPr>
            <a:picLocks noChangeAspect="1"/>
          </p:cNvPicPr>
          <p:nvPr/>
        </p:nvPicPr>
        <p:blipFill>
          <a:blip r:embed="rId6">
            <a:clrChange>
              <a:clrFrom>
                <a:srgbClr val="F6F5F5"/>
              </a:clrFrom>
              <a:clrTo>
                <a:srgbClr val="F6F5F5">
                  <a:alpha val="0"/>
                </a:srgbClr>
              </a:clrTo>
            </a:clrChange>
          </a:blip>
          <a:srcRect l="3001" b="8210"/>
          <a:stretch/>
        </p:blipFill>
        <p:spPr>
          <a:xfrm>
            <a:off x="9182760" y="1359895"/>
            <a:ext cx="2278326" cy="2849283"/>
          </a:xfrm>
          <a:prstGeom prst="rect">
            <a:avLst/>
          </a:prstGeom>
        </p:spPr>
      </p:pic>
      <p:cxnSp>
        <p:nvCxnSpPr>
          <p:cNvPr id="24" name="Straight Connector 23">
            <a:extLst>
              <a:ext uri="{FF2B5EF4-FFF2-40B4-BE49-F238E27FC236}">
                <a16:creationId xmlns:a16="http://schemas.microsoft.com/office/drawing/2014/main" id="{4C657E15-A57D-B76A-C5F3-E42E7E53D37E}"/>
              </a:ext>
            </a:extLst>
          </p:cNvPr>
          <p:cNvCxnSpPr>
            <a:cxnSpLocks/>
          </p:cNvCxnSpPr>
          <p:nvPr/>
        </p:nvCxnSpPr>
        <p:spPr>
          <a:xfrm>
            <a:off x="8862957"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75BD6116-3677-B26D-AD64-B6FD781A9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3322" y="586451"/>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674C6EA-9C02-75CD-85EC-402F3D1F71FB}"/>
              </a:ext>
            </a:extLst>
          </p:cNvPr>
          <p:cNvPicPr>
            <a:picLocks noChangeAspect="1"/>
          </p:cNvPicPr>
          <p:nvPr/>
        </p:nvPicPr>
        <p:blipFill>
          <a:blip r:embed="rId8"/>
          <a:stretch>
            <a:fillRect/>
          </a:stretch>
        </p:blipFill>
        <p:spPr>
          <a:xfrm>
            <a:off x="4413324" y="586451"/>
            <a:ext cx="4318000" cy="698500"/>
          </a:xfrm>
          <a:prstGeom prst="rect">
            <a:avLst/>
          </a:prstGeom>
        </p:spPr>
      </p:pic>
      <p:grpSp>
        <p:nvGrpSpPr>
          <p:cNvPr id="30" name="Group 29">
            <a:extLst>
              <a:ext uri="{FF2B5EF4-FFF2-40B4-BE49-F238E27FC236}">
                <a16:creationId xmlns:a16="http://schemas.microsoft.com/office/drawing/2014/main" id="{49FAE48B-188F-F875-72D8-627868C32E31}"/>
              </a:ext>
            </a:extLst>
          </p:cNvPr>
          <p:cNvGrpSpPr/>
          <p:nvPr/>
        </p:nvGrpSpPr>
        <p:grpSpPr>
          <a:xfrm>
            <a:off x="429539" y="564101"/>
            <a:ext cx="3449577" cy="3776205"/>
            <a:chOff x="-13382" y="133127"/>
            <a:chExt cx="4106904" cy="4495772"/>
          </a:xfrm>
        </p:grpSpPr>
        <p:grpSp>
          <p:nvGrpSpPr>
            <p:cNvPr id="3" name="Group 2">
              <a:extLst>
                <a:ext uri="{FF2B5EF4-FFF2-40B4-BE49-F238E27FC236}">
                  <a16:creationId xmlns:a16="http://schemas.microsoft.com/office/drawing/2014/main" id="{59B542F5-3A32-733C-5B98-31D624E08615}"/>
                </a:ext>
              </a:extLst>
            </p:cNvPr>
            <p:cNvGrpSpPr/>
            <p:nvPr/>
          </p:nvGrpSpPr>
          <p:grpSpPr>
            <a:xfrm>
              <a:off x="-13382" y="235815"/>
              <a:ext cx="2395977" cy="4001170"/>
              <a:chOff x="8740995" y="869145"/>
              <a:chExt cx="2708052" cy="4522319"/>
            </a:xfrm>
          </p:grpSpPr>
          <p:pic>
            <p:nvPicPr>
              <p:cNvPr id="1026" name="Picture 2">
                <a:extLst>
                  <a:ext uri="{FF2B5EF4-FFF2-40B4-BE49-F238E27FC236}">
                    <a16:creationId xmlns:a16="http://schemas.microsoft.com/office/drawing/2014/main" id="{26668906-B08F-CCB7-9316-43CA333AF8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1601" y="307957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BC52C2-02DD-3A6C-029E-7DE58089687E}"/>
                  </a:ext>
                </a:extLst>
              </p:cNvPr>
              <p:cNvSpPr txBox="1"/>
              <p:nvPr/>
            </p:nvSpPr>
            <p:spPr>
              <a:xfrm>
                <a:off x="8740995" y="869145"/>
                <a:ext cx="2708052" cy="1669749"/>
              </a:xfrm>
              <a:prstGeom prst="rect">
                <a:avLst/>
              </a:prstGeom>
              <a:noFill/>
            </p:spPr>
            <p:txBody>
              <a:bodyPr wrap="square" rtlCol="0">
                <a:spAutoFit/>
              </a:bodyPr>
              <a:lstStyle/>
              <a:p>
                <a:pPr algn="ctr"/>
                <a:r>
                  <a:rPr lang="en-GB" i="0" dirty="0">
                    <a:effectLst/>
                    <a:latin typeface="roboto" panose="02000000000000000000" pitchFamily="2" charset="0"/>
                  </a:rPr>
                  <a:t>VIBE (Viral Informatics, Biostatistics, </a:t>
                </a:r>
                <a:br>
                  <a:rPr lang="en-GB" i="0" dirty="0">
                    <a:effectLst/>
                    <a:latin typeface="roboto" panose="02000000000000000000" pitchFamily="2" charset="0"/>
                  </a:rPr>
                </a:br>
                <a:r>
                  <a:rPr lang="en-GB" i="0" dirty="0">
                    <a:effectLst/>
                    <a:latin typeface="roboto" panose="02000000000000000000" pitchFamily="2" charset="0"/>
                  </a:rPr>
                  <a:t>and Evolution) </a:t>
                </a:r>
                <a:br>
                  <a:rPr lang="en-GB" i="0" dirty="0">
                    <a:effectLst/>
                    <a:latin typeface="roboto" panose="02000000000000000000" pitchFamily="2" charset="0"/>
                  </a:rPr>
                </a:br>
                <a:r>
                  <a:rPr lang="en-GB" i="0" dirty="0">
                    <a:effectLst/>
                    <a:latin typeface="roboto" panose="02000000000000000000" pitchFamily="2" charset="0"/>
                  </a:rPr>
                  <a:t>Research Lab</a:t>
                </a:r>
                <a:endParaRPr lang="en-GB" dirty="0"/>
              </a:p>
            </p:txBody>
          </p:sp>
        </p:grpSp>
        <p:pic>
          <p:nvPicPr>
            <p:cNvPr id="20" name="Picture 19">
              <a:extLst>
                <a:ext uri="{FF2B5EF4-FFF2-40B4-BE49-F238E27FC236}">
                  <a16:creationId xmlns:a16="http://schemas.microsoft.com/office/drawing/2014/main" id="{714E7A33-B407-56EA-DABE-FED54E4BB533}"/>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086603" y="133127"/>
              <a:ext cx="2006919" cy="2175725"/>
            </a:xfrm>
            <a:prstGeom prst="rect">
              <a:avLst/>
            </a:prstGeom>
          </p:spPr>
        </p:pic>
        <p:pic>
          <p:nvPicPr>
            <p:cNvPr id="25" name="Picture 24">
              <a:extLst>
                <a:ext uri="{FF2B5EF4-FFF2-40B4-BE49-F238E27FC236}">
                  <a16:creationId xmlns:a16="http://schemas.microsoft.com/office/drawing/2014/main" id="{35C73534-4FEE-28C8-F11C-919B3CD12CDD}"/>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277181" y="2275139"/>
              <a:ext cx="1781224" cy="2353760"/>
            </a:xfrm>
            <a:prstGeom prst="rect">
              <a:avLst/>
            </a:prstGeom>
          </p:spPr>
        </p:pic>
      </p:grpSp>
      <p:grpSp>
        <p:nvGrpSpPr>
          <p:cNvPr id="29" name="Group 28">
            <a:extLst>
              <a:ext uri="{FF2B5EF4-FFF2-40B4-BE49-F238E27FC236}">
                <a16:creationId xmlns:a16="http://schemas.microsoft.com/office/drawing/2014/main" id="{F7676C50-4648-3729-29C3-3015AA6C6FA2}"/>
              </a:ext>
            </a:extLst>
          </p:cNvPr>
          <p:cNvGrpSpPr/>
          <p:nvPr/>
        </p:nvGrpSpPr>
        <p:grpSpPr>
          <a:xfrm>
            <a:off x="4678641" y="1359895"/>
            <a:ext cx="3732053" cy="2340722"/>
            <a:chOff x="4745359" y="1393321"/>
            <a:chExt cx="5720030" cy="3587570"/>
          </a:xfrm>
        </p:grpSpPr>
        <p:pic>
          <p:nvPicPr>
            <p:cNvPr id="27" name="Picture 26">
              <a:extLst>
                <a:ext uri="{FF2B5EF4-FFF2-40B4-BE49-F238E27FC236}">
                  <a16:creationId xmlns:a16="http://schemas.microsoft.com/office/drawing/2014/main" id="{2C5A62E6-FC2B-E2D0-6E4F-141A24309057}"/>
                </a:ext>
              </a:extLst>
            </p:cNvPr>
            <p:cNvPicPr>
              <a:picLocks noChangeAspect="1"/>
            </p:cNvPicPr>
            <p:nvPr/>
          </p:nvPicPr>
          <p:blipFill>
            <a:blip r:embed="rId12">
              <a:clrChange>
                <a:clrFrom>
                  <a:srgbClr val="FFFFFF"/>
                </a:clrFrom>
                <a:clrTo>
                  <a:srgbClr val="FFFFFF">
                    <a:alpha val="0"/>
                  </a:srgbClr>
                </a:clrTo>
              </a:clrChange>
            </a:blip>
            <a:srcRect l="52109"/>
            <a:stretch>
              <a:fillRect/>
            </a:stretch>
          </p:blipFill>
          <p:spPr>
            <a:xfrm>
              <a:off x="4819266" y="1393321"/>
              <a:ext cx="5314346" cy="1819275"/>
            </a:xfrm>
            <a:prstGeom prst="rect">
              <a:avLst/>
            </a:prstGeom>
          </p:spPr>
        </p:pic>
        <p:pic>
          <p:nvPicPr>
            <p:cNvPr id="28" name="Picture 27">
              <a:extLst>
                <a:ext uri="{FF2B5EF4-FFF2-40B4-BE49-F238E27FC236}">
                  <a16:creationId xmlns:a16="http://schemas.microsoft.com/office/drawing/2014/main" id="{594C5205-4B43-6E57-A5F1-44A8AB92AACA}"/>
                </a:ext>
              </a:extLst>
            </p:cNvPr>
            <p:cNvPicPr>
              <a:picLocks noChangeAspect="1"/>
            </p:cNvPicPr>
            <p:nvPr/>
          </p:nvPicPr>
          <p:blipFill>
            <a:blip r:embed="rId12">
              <a:clrChange>
                <a:clrFrom>
                  <a:srgbClr val="FFFFFF"/>
                </a:clrFrom>
                <a:clrTo>
                  <a:srgbClr val="FFFFFF">
                    <a:alpha val="0"/>
                  </a:srgbClr>
                </a:clrTo>
              </a:clrChange>
            </a:blip>
            <a:srcRect r="48453"/>
            <a:stretch>
              <a:fillRect/>
            </a:stretch>
          </p:blipFill>
          <p:spPr>
            <a:xfrm>
              <a:off x="4745359" y="3161616"/>
              <a:ext cx="5720030" cy="1819275"/>
            </a:xfrm>
            <a:prstGeom prst="rect">
              <a:avLst/>
            </a:prstGeom>
          </p:spPr>
        </p:pic>
      </p:grpSp>
    </p:spTree>
    <p:extLst>
      <p:ext uri="{BB962C8B-B14F-4D97-AF65-F5344CB8AC3E}">
        <p14:creationId xmlns:p14="http://schemas.microsoft.com/office/powerpoint/2010/main" val="2268616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1B7F9-8316-9061-2B38-9B9A8FBE040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0687505-B372-7609-E2CD-8578E5B47CF2}"/>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1D85CA60-624C-3524-6B30-7B9DFBCED70C}"/>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A1A182C2-3BBE-DA53-45DC-E60F1BE08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C68F9C-65C7-A56F-C52B-087C3618E2E0}"/>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173A35D2-D84A-2093-A2B9-AEC14D227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7A19A04-C1D7-FA5F-7564-E4D8724026A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cxnSp>
        <p:nvCxnSpPr>
          <p:cNvPr id="21" name="Straight Connector 20">
            <a:extLst>
              <a:ext uri="{FF2B5EF4-FFF2-40B4-BE49-F238E27FC236}">
                <a16:creationId xmlns:a16="http://schemas.microsoft.com/office/drawing/2014/main" id="{24CAC172-44A7-BC41-6195-27A08584035E}"/>
              </a:ext>
            </a:extLst>
          </p:cNvPr>
          <p:cNvCxnSpPr>
            <a:cxnSpLocks/>
          </p:cNvCxnSpPr>
          <p:nvPr/>
        </p:nvCxnSpPr>
        <p:spPr>
          <a:xfrm>
            <a:off x="4358838"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31D1DBB6-42E5-6E1A-45E8-A4481D06D803}"/>
              </a:ext>
            </a:extLst>
          </p:cNvPr>
          <p:cNvPicPr>
            <a:picLocks noChangeAspect="1"/>
          </p:cNvPicPr>
          <p:nvPr/>
        </p:nvPicPr>
        <p:blipFill>
          <a:blip r:embed="rId6">
            <a:clrChange>
              <a:clrFrom>
                <a:srgbClr val="F6F5F5"/>
              </a:clrFrom>
              <a:clrTo>
                <a:srgbClr val="F6F5F5">
                  <a:alpha val="0"/>
                </a:srgbClr>
              </a:clrTo>
            </a:clrChange>
          </a:blip>
          <a:srcRect l="3001" b="8210"/>
          <a:stretch/>
        </p:blipFill>
        <p:spPr>
          <a:xfrm>
            <a:off x="9182760" y="1359895"/>
            <a:ext cx="2278326" cy="2849283"/>
          </a:xfrm>
          <a:prstGeom prst="rect">
            <a:avLst/>
          </a:prstGeom>
        </p:spPr>
      </p:pic>
      <p:cxnSp>
        <p:nvCxnSpPr>
          <p:cNvPr id="24" name="Straight Connector 23">
            <a:extLst>
              <a:ext uri="{FF2B5EF4-FFF2-40B4-BE49-F238E27FC236}">
                <a16:creationId xmlns:a16="http://schemas.microsoft.com/office/drawing/2014/main" id="{F9EF6457-F18E-4408-08F2-9C34AEF2E80D}"/>
              </a:ext>
            </a:extLst>
          </p:cNvPr>
          <p:cNvCxnSpPr>
            <a:cxnSpLocks/>
          </p:cNvCxnSpPr>
          <p:nvPr/>
        </p:nvCxnSpPr>
        <p:spPr>
          <a:xfrm>
            <a:off x="8862957"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67B67DB3-BDF9-3886-3892-5129E44F4D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3322" y="586451"/>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006131C1-DF19-1F43-C390-BAF5614A6832}"/>
              </a:ext>
            </a:extLst>
          </p:cNvPr>
          <p:cNvPicPr>
            <a:picLocks noChangeAspect="1"/>
          </p:cNvPicPr>
          <p:nvPr/>
        </p:nvPicPr>
        <p:blipFill>
          <a:blip r:embed="rId8"/>
          <a:stretch>
            <a:fillRect/>
          </a:stretch>
        </p:blipFill>
        <p:spPr>
          <a:xfrm>
            <a:off x="4413324" y="586451"/>
            <a:ext cx="4318000" cy="698500"/>
          </a:xfrm>
          <a:prstGeom prst="rect">
            <a:avLst/>
          </a:prstGeom>
        </p:spPr>
      </p:pic>
      <p:grpSp>
        <p:nvGrpSpPr>
          <p:cNvPr id="30" name="Group 29">
            <a:extLst>
              <a:ext uri="{FF2B5EF4-FFF2-40B4-BE49-F238E27FC236}">
                <a16:creationId xmlns:a16="http://schemas.microsoft.com/office/drawing/2014/main" id="{0D020FF4-E51E-3537-53D5-FEA55FEBCD81}"/>
              </a:ext>
            </a:extLst>
          </p:cNvPr>
          <p:cNvGrpSpPr/>
          <p:nvPr/>
        </p:nvGrpSpPr>
        <p:grpSpPr>
          <a:xfrm>
            <a:off x="429539" y="564101"/>
            <a:ext cx="3449577" cy="3776205"/>
            <a:chOff x="-13382" y="133127"/>
            <a:chExt cx="4106904" cy="4495772"/>
          </a:xfrm>
        </p:grpSpPr>
        <p:grpSp>
          <p:nvGrpSpPr>
            <p:cNvPr id="3" name="Group 2">
              <a:extLst>
                <a:ext uri="{FF2B5EF4-FFF2-40B4-BE49-F238E27FC236}">
                  <a16:creationId xmlns:a16="http://schemas.microsoft.com/office/drawing/2014/main" id="{193A97E2-52C5-FAF0-7555-7EA11B713762}"/>
                </a:ext>
              </a:extLst>
            </p:cNvPr>
            <p:cNvGrpSpPr/>
            <p:nvPr/>
          </p:nvGrpSpPr>
          <p:grpSpPr>
            <a:xfrm>
              <a:off x="-13382" y="235815"/>
              <a:ext cx="2395977" cy="4001170"/>
              <a:chOff x="8740995" y="869145"/>
              <a:chExt cx="2708052" cy="4522319"/>
            </a:xfrm>
          </p:grpSpPr>
          <p:pic>
            <p:nvPicPr>
              <p:cNvPr id="1026" name="Picture 2">
                <a:extLst>
                  <a:ext uri="{FF2B5EF4-FFF2-40B4-BE49-F238E27FC236}">
                    <a16:creationId xmlns:a16="http://schemas.microsoft.com/office/drawing/2014/main" id="{3AE80663-9D71-DCEB-C067-D08CEE889C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1601" y="307957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F63466-D46C-3071-6C98-7C85CEE9E750}"/>
                  </a:ext>
                </a:extLst>
              </p:cNvPr>
              <p:cNvSpPr txBox="1"/>
              <p:nvPr/>
            </p:nvSpPr>
            <p:spPr>
              <a:xfrm>
                <a:off x="8740995" y="869145"/>
                <a:ext cx="2708052" cy="1669749"/>
              </a:xfrm>
              <a:prstGeom prst="rect">
                <a:avLst/>
              </a:prstGeom>
              <a:noFill/>
            </p:spPr>
            <p:txBody>
              <a:bodyPr wrap="square" rtlCol="0">
                <a:spAutoFit/>
              </a:bodyPr>
              <a:lstStyle/>
              <a:p>
                <a:pPr algn="ctr"/>
                <a:r>
                  <a:rPr lang="en-GB" i="0" dirty="0">
                    <a:effectLst/>
                    <a:latin typeface="roboto" panose="02000000000000000000" pitchFamily="2" charset="0"/>
                  </a:rPr>
                  <a:t>VIBE (Viral Informatics, Biostatistics, </a:t>
                </a:r>
                <a:br>
                  <a:rPr lang="en-GB" i="0" dirty="0">
                    <a:effectLst/>
                    <a:latin typeface="roboto" panose="02000000000000000000" pitchFamily="2" charset="0"/>
                  </a:rPr>
                </a:br>
                <a:r>
                  <a:rPr lang="en-GB" i="0" dirty="0">
                    <a:effectLst/>
                    <a:latin typeface="roboto" panose="02000000000000000000" pitchFamily="2" charset="0"/>
                  </a:rPr>
                  <a:t>and Evolution) </a:t>
                </a:r>
                <a:br>
                  <a:rPr lang="en-GB" i="0" dirty="0">
                    <a:effectLst/>
                    <a:latin typeface="roboto" panose="02000000000000000000" pitchFamily="2" charset="0"/>
                  </a:rPr>
                </a:br>
                <a:r>
                  <a:rPr lang="en-GB" i="0" dirty="0">
                    <a:effectLst/>
                    <a:latin typeface="roboto" panose="02000000000000000000" pitchFamily="2" charset="0"/>
                  </a:rPr>
                  <a:t>Research Lab</a:t>
                </a:r>
                <a:endParaRPr lang="en-GB" dirty="0"/>
              </a:p>
            </p:txBody>
          </p:sp>
        </p:grpSp>
        <p:pic>
          <p:nvPicPr>
            <p:cNvPr id="20" name="Picture 19">
              <a:extLst>
                <a:ext uri="{FF2B5EF4-FFF2-40B4-BE49-F238E27FC236}">
                  <a16:creationId xmlns:a16="http://schemas.microsoft.com/office/drawing/2014/main" id="{972539ED-32EC-E3D5-E8B0-ACA1B683F0E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086603" y="133127"/>
              <a:ext cx="2006919" cy="2175725"/>
            </a:xfrm>
            <a:prstGeom prst="rect">
              <a:avLst/>
            </a:prstGeom>
          </p:spPr>
        </p:pic>
        <p:pic>
          <p:nvPicPr>
            <p:cNvPr id="25" name="Picture 24">
              <a:extLst>
                <a:ext uri="{FF2B5EF4-FFF2-40B4-BE49-F238E27FC236}">
                  <a16:creationId xmlns:a16="http://schemas.microsoft.com/office/drawing/2014/main" id="{2AAA5E6E-B4CA-53C2-1353-2C8C9C6B508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277181" y="2275139"/>
              <a:ext cx="1781224" cy="2353760"/>
            </a:xfrm>
            <a:prstGeom prst="rect">
              <a:avLst/>
            </a:prstGeom>
          </p:spPr>
        </p:pic>
      </p:grpSp>
      <p:grpSp>
        <p:nvGrpSpPr>
          <p:cNvPr id="29" name="Group 28">
            <a:extLst>
              <a:ext uri="{FF2B5EF4-FFF2-40B4-BE49-F238E27FC236}">
                <a16:creationId xmlns:a16="http://schemas.microsoft.com/office/drawing/2014/main" id="{9DEE49FA-F192-28A0-B1A3-28F3E849B581}"/>
              </a:ext>
            </a:extLst>
          </p:cNvPr>
          <p:cNvGrpSpPr/>
          <p:nvPr/>
        </p:nvGrpSpPr>
        <p:grpSpPr>
          <a:xfrm>
            <a:off x="4678641" y="1359895"/>
            <a:ext cx="3732053" cy="2340722"/>
            <a:chOff x="4745359" y="1393321"/>
            <a:chExt cx="5720030" cy="3587570"/>
          </a:xfrm>
        </p:grpSpPr>
        <p:pic>
          <p:nvPicPr>
            <p:cNvPr id="27" name="Picture 26">
              <a:extLst>
                <a:ext uri="{FF2B5EF4-FFF2-40B4-BE49-F238E27FC236}">
                  <a16:creationId xmlns:a16="http://schemas.microsoft.com/office/drawing/2014/main" id="{31370628-94C4-7847-0A51-0C7CBDF5C44E}"/>
                </a:ext>
              </a:extLst>
            </p:cNvPr>
            <p:cNvPicPr>
              <a:picLocks noChangeAspect="1"/>
            </p:cNvPicPr>
            <p:nvPr/>
          </p:nvPicPr>
          <p:blipFill>
            <a:blip r:embed="rId12">
              <a:clrChange>
                <a:clrFrom>
                  <a:srgbClr val="FFFFFF"/>
                </a:clrFrom>
                <a:clrTo>
                  <a:srgbClr val="FFFFFF">
                    <a:alpha val="0"/>
                  </a:srgbClr>
                </a:clrTo>
              </a:clrChange>
            </a:blip>
            <a:srcRect l="52109"/>
            <a:stretch>
              <a:fillRect/>
            </a:stretch>
          </p:blipFill>
          <p:spPr>
            <a:xfrm>
              <a:off x="4819266" y="1393321"/>
              <a:ext cx="5314346" cy="1819275"/>
            </a:xfrm>
            <a:prstGeom prst="rect">
              <a:avLst/>
            </a:prstGeom>
          </p:spPr>
        </p:pic>
        <p:pic>
          <p:nvPicPr>
            <p:cNvPr id="28" name="Picture 27">
              <a:extLst>
                <a:ext uri="{FF2B5EF4-FFF2-40B4-BE49-F238E27FC236}">
                  <a16:creationId xmlns:a16="http://schemas.microsoft.com/office/drawing/2014/main" id="{69AB3A7C-1DA7-07EB-92EE-4ED2C5945700}"/>
                </a:ext>
              </a:extLst>
            </p:cNvPr>
            <p:cNvPicPr>
              <a:picLocks noChangeAspect="1"/>
            </p:cNvPicPr>
            <p:nvPr/>
          </p:nvPicPr>
          <p:blipFill>
            <a:blip r:embed="rId12">
              <a:clrChange>
                <a:clrFrom>
                  <a:srgbClr val="FFFFFF"/>
                </a:clrFrom>
                <a:clrTo>
                  <a:srgbClr val="FFFFFF">
                    <a:alpha val="0"/>
                  </a:srgbClr>
                </a:clrTo>
              </a:clrChange>
            </a:blip>
            <a:srcRect r="48453"/>
            <a:stretch>
              <a:fillRect/>
            </a:stretch>
          </p:blipFill>
          <p:spPr>
            <a:xfrm>
              <a:off x="4745359" y="3161616"/>
              <a:ext cx="5720030" cy="1819275"/>
            </a:xfrm>
            <a:prstGeom prst="rect">
              <a:avLst/>
            </a:prstGeom>
          </p:spPr>
        </p:pic>
      </p:grpSp>
    </p:spTree>
    <p:extLst>
      <p:ext uri="{BB962C8B-B14F-4D97-AF65-F5344CB8AC3E}">
        <p14:creationId xmlns:p14="http://schemas.microsoft.com/office/powerpoint/2010/main" val="4157666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jms 17 01946 g003">
            <a:extLst>
              <a:ext uri="{FF2B5EF4-FFF2-40B4-BE49-F238E27FC236}">
                <a16:creationId xmlns:a16="http://schemas.microsoft.com/office/drawing/2014/main" id="{41374EAA-5ABC-7F56-E034-A6B11E9184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5646" y="637244"/>
            <a:ext cx="6749516" cy="5662830"/>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3">
            <a:extLst>
              <a:ext uri="{FF2B5EF4-FFF2-40B4-BE49-F238E27FC236}">
                <a16:creationId xmlns:a16="http://schemas.microsoft.com/office/drawing/2014/main" id="{E084AFF5-295F-D309-887D-FDBF135456D7}"/>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err="1">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Conjoin</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t </a:t>
            </a:r>
            <a:r>
              <a:rPr kumimoji="0" lang="fr-FR" sz="1800" b="1" i="0" u="none" strike="noStrike" kern="1200" cap="none" spc="0" normalizeH="0" baseline="0" noProof="0" dirty="0" err="1">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Triad</a:t>
            </a:r>
            <a:endParaRPr kumimoji="0" lang="en-IN" sz="1800" b="1"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Text Box 4">
            <a:extLst>
              <a:ext uri="{FF2B5EF4-FFF2-40B4-BE49-F238E27FC236}">
                <a16:creationId xmlns:a16="http://schemas.microsoft.com/office/drawing/2014/main" id="{66FE4032-1F35-A576-0A25-0DFDBC3FC333}"/>
              </a:ext>
            </a:extLst>
          </p:cNvPr>
          <p:cNvSpPr txBox="1">
            <a:spLocks noChangeArrowheads="1"/>
          </p:cNvSpPr>
          <p:nvPr/>
        </p:nvSpPr>
        <p:spPr bwMode="auto">
          <a:xfrm>
            <a:off x="160831"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Shen et al. PNAS. 2007; 104: 4337-41.</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6" name="Text Box 4">
            <a:extLst>
              <a:ext uri="{FF2B5EF4-FFF2-40B4-BE49-F238E27FC236}">
                <a16:creationId xmlns:a16="http://schemas.microsoft.com/office/drawing/2014/main" id="{6B3DFC9D-C52E-B5DB-E697-4781FFDBF1BF}"/>
              </a:ext>
            </a:extLst>
          </p:cNvPr>
          <p:cNvSpPr txBox="1">
            <a:spLocks noChangeArrowheads="1"/>
          </p:cNvSpPr>
          <p:nvPr/>
        </p:nvSpPr>
        <p:spPr bwMode="auto">
          <a:xfrm>
            <a:off x="8430404"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5">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8" name="TextBox 7">
            <a:extLst>
              <a:ext uri="{FF2B5EF4-FFF2-40B4-BE49-F238E27FC236}">
                <a16:creationId xmlns:a16="http://schemas.microsoft.com/office/drawing/2014/main" id="{4E59EA05-6CEE-28E4-B996-30FA83C82872}"/>
              </a:ext>
            </a:extLst>
          </p:cNvPr>
          <p:cNvSpPr txBox="1"/>
          <p:nvPr/>
        </p:nvSpPr>
        <p:spPr>
          <a:xfrm>
            <a:off x="351862" y="633669"/>
            <a:ext cx="4459982" cy="5262979"/>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Divide amino acids into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seven</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groups based on their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overall</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properties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Consider this a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reduced alphabet </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(20 -&gt; 7) and count  composition of each “triad”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i.e. How often do you see in the sequence a 1-1-1, 1-1-2, etc.. up to 7-7-7</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Gives a vector of 7^3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343 features</a:t>
            </a:r>
          </a:p>
        </p:txBody>
      </p:sp>
    </p:spTree>
    <p:extLst>
      <p:ext uri="{BB962C8B-B14F-4D97-AF65-F5344CB8AC3E}">
        <p14:creationId xmlns:p14="http://schemas.microsoft.com/office/powerpoint/2010/main" val="2048901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0B8116-76F5-BE9B-F210-6D5C17F164E6}"/>
              </a:ext>
            </a:extLst>
          </p:cNvPr>
          <p:cNvSpPr txBox="1"/>
          <p:nvPr/>
        </p:nvSpPr>
        <p:spPr>
          <a:xfrm>
            <a:off x="584501" y="3724675"/>
            <a:ext cx="3297952" cy="3046988"/>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Composition: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Simple composition of each group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Transition: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Simple composition of each group pair</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 features </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reversible)</a:t>
            </a:r>
          </a:p>
        </p:txBody>
      </p:sp>
      <p:pic>
        <p:nvPicPr>
          <p:cNvPr id="8" name="Picture 7">
            <a:extLst>
              <a:ext uri="{FF2B5EF4-FFF2-40B4-BE49-F238E27FC236}">
                <a16:creationId xmlns:a16="http://schemas.microsoft.com/office/drawing/2014/main" id="{FFFAAAC3-5464-DF3B-172D-79ACBB1656F7}"/>
              </a:ext>
            </a:extLst>
          </p:cNvPr>
          <p:cNvPicPr>
            <a:picLocks noChangeAspect="1"/>
          </p:cNvPicPr>
          <p:nvPr/>
        </p:nvPicPr>
        <p:blipFill>
          <a:blip r:embed="rId3"/>
          <a:stretch>
            <a:fillRect/>
          </a:stretch>
        </p:blipFill>
        <p:spPr>
          <a:xfrm>
            <a:off x="2872189" y="924635"/>
            <a:ext cx="9089222" cy="2208691"/>
          </a:xfrm>
          <a:prstGeom prst="rect">
            <a:avLst/>
          </a:prstGeom>
        </p:spPr>
      </p:pic>
      <p:sp>
        <p:nvSpPr>
          <p:cNvPr id="10" name="TextBox 9">
            <a:extLst>
              <a:ext uri="{FF2B5EF4-FFF2-40B4-BE49-F238E27FC236}">
                <a16:creationId xmlns:a16="http://schemas.microsoft.com/office/drawing/2014/main" id="{E340B9F7-F4BB-3A19-1258-048984462695}"/>
              </a:ext>
            </a:extLst>
          </p:cNvPr>
          <p:cNvSpPr txBox="1"/>
          <p:nvPr/>
        </p:nvSpPr>
        <p:spPr>
          <a:xfrm>
            <a:off x="4817997" y="3429000"/>
            <a:ext cx="6983104" cy="3046988"/>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Distribution: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What proportion of sequence must you cover before you hit given quartile of group content?</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e.g. half of all polar residues present are in first 30% of the sequence, D_0.5_polar = 0.3</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Repeat for first residue, all quartiles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15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p:txBody>
      </p:sp>
      <p:sp>
        <p:nvSpPr>
          <p:cNvPr id="2" name="Text Box 3">
            <a:extLst>
              <a:ext uri="{FF2B5EF4-FFF2-40B4-BE49-F238E27FC236}">
                <a16:creationId xmlns:a16="http://schemas.microsoft.com/office/drawing/2014/main" id="{3833486C-D43C-7CC3-ABA9-616D8FFA1B93}"/>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Composition-Transition-Distribution</a:t>
            </a:r>
          </a:p>
        </p:txBody>
      </p:sp>
      <p:sp>
        <p:nvSpPr>
          <p:cNvPr id="6" name="TextBox 5">
            <a:extLst>
              <a:ext uri="{FF2B5EF4-FFF2-40B4-BE49-F238E27FC236}">
                <a16:creationId xmlns:a16="http://schemas.microsoft.com/office/drawing/2014/main" id="{C9EA1489-47EA-5652-A1BB-07729E485F02}"/>
              </a:ext>
            </a:extLst>
          </p:cNvPr>
          <p:cNvSpPr txBox="1"/>
          <p:nvPr/>
        </p:nvSpPr>
        <p:spPr>
          <a:xfrm>
            <a:off x="296264" y="486927"/>
            <a:ext cx="3481257" cy="3046988"/>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Divide amino acids into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three</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groups based on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one</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property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Consider this a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reduced alphabet </a:t>
            </a:r>
            <a:b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(20 -&gt; 3) and count:</a:t>
            </a:r>
          </a:p>
        </p:txBody>
      </p:sp>
      <p:sp>
        <p:nvSpPr>
          <p:cNvPr id="7" name="Text Box 4">
            <a:extLst>
              <a:ext uri="{FF2B5EF4-FFF2-40B4-BE49-F238E27FC236}">
                <a16:creationId xmlns:a16="http://schemas.microsoft.com/office/drawing/2014/main" id="{67C4EBA2-9F3A-F4AB-F910-6E9FCB55275E}"/>
              </a:ext>
            </a:extLst>
          </p:cNvPr>
          <p:cNvSpPr txBox="1">
            <a:spLocks noChangeArrowheads="1"/>
          </p:cNvSpPr>
          <p:nvPr/>
        </p:nvSpPr>
        <p:spPr bwMode="auto">
          <a:xfrm>
            <a:off x="8430404" y="726198"/>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Tree>
    <p:extLst>
      <p:ext uri="{BB962C8B-B14F-4D97-AF65-F5344CB8AC3E}">
        <p14:creationId xmlns:p14="http://schemas.microsoft.com/office/powerpoint/2010/main" val="3276951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C7D216-A64B-32FA-917B-858B5378E92F}"/>
              </a:ext>
            </a:extLst>
          </p:cNvPr>
          <p:cNvSpPr/>
          <p:nvPr/>
        </p:nvSpPr>
        <p:spPr>
          <a:xfrm>
            <a:off x="313739" y="2532270"/>
            <a:ext cx="3471397" cy="230832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Calculate similarity between amino acids (correlation between properties) up to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br>
            <a:r>
              <a:rPr kumimoji="0" lang="el-GR"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λ</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 residues apart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a:t>
            </a:r>
            <a:r>
              <a:rPr kumimoji="0" lang="el-GR" sz="2400" b="1" i="0" u="none" strike="noStrike" kern="1200" cap="none" spc="0" normalizeH="0" baseline="0" noProof="0" dirty="0">
                <a:ln>
                  <a:noFill/>
                </a:ln>
                <a:solidFill>
                  <a:prstClr val="black"/>
                </a:solidFill>
                <a:effectLst/>
                <a:uLnTx/>
                <a:uFillTx/>
                <a:latin typeface="Lato" panose="020F0502020204030203" pitchFamily="34" charset="0"/>
                <a:ea typeface="+mn-ea"/>
                <a:cs typeface="+mn-cs"/>
              </a:rPr>
              <a:t>λ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mn-ea"/>
                <a:cs typeface="+mn-cs"/>
              </a:rPr>
              <a:t>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a:t>
            </a:r>
          </a:p>
        </p:txBody>
      </p:sp>
      <p:pic>
        <p:nvPicPr>
          <p:cNvPr id="3074" name="Picture 2" descr="Θ &#10;Θ &#10;Θ &#10;Θ &#10;Θ &#10;Θ ">
            <a:extLst>
              <a:ext uri="{FF2B5EF4-FFF2-40B4-BE49-F238E27FC236}">
                <a16:creationId xmlns:a16="http://schemas.microsoft.com/office/drawing/2014/main" id="{066DBD34-AF6B-83DC-7DBD-137663341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779" y="798563"/>
            <a:ext cx="6669887" cy="4399287"/>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3">
            <a:extLst>
              <a:ext uri="{FF2B5EF4-FFF2-40B4-BE49-F238E27FC236}">
                <a16:creationId xmlns:a16="http://schemas.microsoft.com/office/drawing/2014/main" id="{8827E0C3-57F7-DD18-C3E5-BE15C3158C37}"/>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Pseudo-</a:t>
            </a:r>
            <a:r>
              <a:rPr kumimoji="0" lang="fr-FR" sz="1800" b="1" i="0" u="none" strike="noStrike" kern="1200" cap="none" spc="0" normalizeH="0" baseline="0" noProof="0" dirty="0" err="1">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amino</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 </a:t>
            </a:r>
            <a:r>
              <a:rPr kumimoji="0" lang="fr-FR" sz="1800" b="1" i="0" u="none" strike="noStrike" kern="1200" cap="none" spc="0" normalizeH="0" baseline="0" noProof="0" dirty="0" err="1">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acid</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 composition</a:t>
            </a:r>
          </a:p>
        </p:txBody>
      </p:sp>
      <p:sp>
        <p:nvSpPr>
          <p:cNvPr id="5" name="Text Box 4">
            <a:extLst>
              <a:ext uri="{FF2B5EF4-FFF2-40B4-BE49-F238E27FC236}">
                <a16:creationId xmlns:a16="http://schemas.microsoft.com/office/drawing/2014/main" id="{8E613BE3-BA60-6F83-EF9B-D9ACBD4D4567}"/>
              </a:ext>
            </a:extLst>
          </p:cNvPr>
          <p:cNvSpPr txBox="1">
            <a:spLocks noChangeArrowheads="1"/>
          </p:cNvSpPr>
          <p:nvPr/>
        </p:nvSpPr>
        <p:spPr bwMode="auto">
          <a:xfrm>
            <a:off x="160831"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Chou. Proteins 2001; 43: 246-55.</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6" name="Text Box 4">
            <a:extLst>
              <a:ext uri="{FF2B5EF4-FFF2-40B4-BE49-F238E27FC236}">
                <a16:creationId xmlns:a16="http://schemas.microsoft.com/office/drawing/2014/main" id="{97100E84-0551-D58F-B97C-E5842EC60E7E}"/>
              </a:ext>
            </a:extLst>
          </p:cNvPr>
          <p:cNvSpPr txBox="1">
            <a:spLocks noChangeArrowheads="1"/>
          </p:cNvSpPr>
          <p:nvPr/>
        </p:nvSpPr>
        <p:spPr bwMode="auto">
          <a:xfrm>
            <a:off x="8430404"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5">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7" name="TextBox 6">
            <a:extLst>
              <a:ext uri="{FF2B5EF4-FFF2-40B4-BE49-F238E27FC236}">
                <a16:creationId xmlns:a16="http://schemas.microsoft.com/office/drawing/2014/main" id="{15607C0D-7CEA-3EF4-96E4-D6E83EC34311}"/>
              </a:ext>
            </a:extLst>
          </p:cNvPr>
          <p:cNvSpPr txBox="1"/>
          <p:nvPr/>
        </p:nvSpPr>
        <p:spPr>
          <a:xfrm>
            <a:off x="313738" y="556818"/>
            <a:ext cx="4036944" cy="1569660"/>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Calculate composition (simple proportion) of each amino acid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407628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20419-EFE2-ECB5-93F7-E47EF8E9B1B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6B99F33-DC96-9C61-2292-4CAF6DFA7959}"/>
              </a:ext>
            </a:extLst>
          </p:cNvPr>
          <p:cNvGrpSpPr/>
          <p:nvPr/>
        </p:nvGrpSpPr>
        <p:grpSpPr>
          <a:xfrm>
            <a:off x="201850" y="984886"/>
            <a:ext cx="3986995" cy="2369292"/>
            <a:chOff x="213656" y="1241644"/>
            <a:chExt cx="3431691" cy="2039300"/>
          </a:xfrm>
        </p:grpSpPr>
        <p:pic>
          <p:nvPicPr>
            <p:cNvPr id="5" name="Picture 2">
              <a:extLst>
                <a:ext uri="{FF2B5EF4-FFF2-40B4-BE49-F238E27FC236}">
                  <a16:creationId xmlns:a16="http://schemas.microsoft.com/office/drawing/2014/main" id="{E3A51AFB-1530-2273-895A-DBD5A8CA40A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6952" r="68920" b="19969"/>
            <a:stretch/>
          </p:blipFill>
          <p:spPr bwMode="auto">
            <a:xfrm rot="18293842">
              <a:off x="713743" y="804668"/>
              <a:ext cx="1412945" cy="24131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CA75D92-F1AE-1D61-AEAE-D929386CF960}"/>
                </a:ext>
              </a:extLst>
            </p:cNvPr>
            <p:cNvGrpSpPr/>
            <p:nvPr/>
          </p:nvGrpSpPr>
          <p:grpSpPr>
            <a:xfrm>
              <a:off x="1724617" y="1241644"/>
              <a:ext cx="1920730" cy="2039300"/>
              <a:chOff x="3156926" y="1308549"/>
              <a:chExt cx="1920730" cy="2039300"/>
            </a:xfrm>
          </p:grpSpPr>
          <p:sp>
            <p:nvSpPr>
              <p:cNvPr id="7" name="Rectangle 6">
                <a:extLst>
                  <a:ext uri="{FF2B5EF4-FFF2-40B4-BE49-F238E27FC236}">
                    <a16:creationId xmlns:a16="http://schemas.microsoft.com/office/drawing/2014/main" id="{FC7B2171-11D5-46B1-4632-9D4856611820}"/>
                  </a:ext>
                </a:extLst>
              </p:cNvPr>
              <p:cNvSpPr/>
              <p:nvPr/>
            </p:nvSpPr>
            <p:spPr>
              <a:xfrm>
                <a:off x="3374571" y="1752515"/>
                <a:ext cx="1425460" cy="98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3368213-7673-6E97-D3D0-BBC97576CF6F}"/>
                  </a:ext>
                </a:extLst>
              </p:cNvPr>
              <p:cNvGrpSpPr/>
              <p:nvPr/>
            </p:nvGrpSpPr>
            <p:grpSpPr>
              <a:xfrm>
                <a:off x="3156926" y="1308549"/>
                <a:ext cx="1920730" cy="2039300"/>
                <a:chOff x="4661499" y="2970435"/>
                <a:chExt cx="1064296" cy="1129997"/>
              </a:xfrm>
            </p:grpSpPr>
            <p:pic>
              <p:nvPicPr>
                <p:cNvPr id="9" name="Graphic 8" descr="Monitor">
                  <a:extLst>
                    <a:ext uri="{FF2B5EF4-FFF2-40B4-BE49-F238E27FC236}">
                      <a16:creationId xmlns:a16="http://schemas.microsoft.com/office/drawing/2014/main" id="{044D986F-0F7A-D36A-1054-8192CC4B4B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1499" y="2970435"/>
                  <a:ext cx="1064296" cy="1129997"/>
                </a:xfrm>
                <a:prstGeom prst="rect">
                  <a:avLst/>
                </a:prstGeom>
              </p:spPr>
            </p:pic>
            <p:pic>
              <p:nvPicPr>
                <p:cNvPr id="10" name="Graphic 9" descr="Gears">
                  <a:extLst>
                    <a:ext uri="{FF2B5EF4-FFF2-40B4-BE49-F238E27FC236}">
                      <a16:creationId xmlns:a16="http://schemas.microsoft.com/office/drawing/2014/main" id="{0D6E106B-7F9F-5C86-0A40-D36FFA7557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3740" y="3254386"/>
                  <a:ext cx="428220" cy="428220"/>
                </a:xfrm>
                <a:prstGeom prst="rect">
                  <a:avLst/>
                </a:prstGeom>
              </p:spPr>
            </p:pic>
            <p:pic>
              <p:nvPicPr>
                <p:cNvPr id="11" name="Graphic 10" descr="Network diagram">
                  <a:extLst>
                    <a:ext uri="{FF2B5EF4-FFF2-40B4-BE49-F238E27FC236}">
                      <a16:creationId xmlns:a16="http://schemas.microsoft.com/office/drawing/2014/main" id="{B9801220-9F3C-22AA-033F-75DFCE64C2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7062" y="3216441"/>
                  <a:ext cx="490714" cy="490714"/>
                </a:xfrm>
                <a:prstGeom prst="rect">
                  <a:avLst/>
                </a:prstGeom>
              </p:spPr>
            </p:pic>
          </p:grpSp>
        </p:grpSp>
      </p:grpSp>
      <p:sp>
        <p:nvSpPr>
          <p:cNvPr id="12" name="Text Box 4">
            <a:extLst>
              <a:ext uri="{FF2B5EF4-FFF2-40B4-BE49-F238E27FC236}">
                <a16:creationId xmlns:a16="http://schemas.microsoft.com/office/drawing/2014/main" id="{D6200FD3-1BDB-EFF5-C5DF-265E0A85B4FB}"/>
              </a:ext>
            </a:extLst>
          </p:cNvPr>
          <p:cNvSpPr txBox="1">
            <a:spLocks noChangeArrowheads="1"/>
          </p:cNvSpPr>
          <p:nvPr/>
        </p:nvSpPr>
        <p:spPr bwMode="auto">
          <a:xfrm>
            <a:off x="120348" y="6602769"/>
            <a:ext cx="4178931" cy="2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r>
              <a:rPr lang="en-GB" sz="1100" b="1" dirty="0">
                <a:solidFill>
                  <a:schemeClr val="accent1"/>
                </a:solidFill>
                <a:latin typeface="Arial" charset="0"/>
                <a:hlinkClick r:id="rId10">
                  <a:extLst>
                    <a:ext uri="{A12FA001-AC4F-418D-AE19-62706E023703}">
                      <ahyp:hlinkClr xmlns:ahyp="http://schemas.microsoft.com/office/drawing/2018/hyperlinkcolor" val="tx"/>
                    </a:ext>
                  </a:extLst>
                </a:hlinkClick>
              </a:rPr>
              <a:t>Babayan et al. Science. 2018; 362: 577–80.</a:t>
            </a:r>
            <a:endParaRPr lang="en-GB" sz="1100" b="1" dirty="0">
              <a:solidFill>
                <a:schemeClr val="accent1"/>
              </a:solidFill>
              <a:latin typeface="Arial" charset="0"/>
            </a:endParaRPr>
          </a:p>
          <a:p>
            <a:endParaRPr lang="en-GB" sz="1100" b="1" baseline="30000" dirty="0">
              <a:solidFill>
                <a:schemeClr val="tx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CFF4C896-B2DB-0B7E-F64C-F903ECEBE2AD}"/>
              </a:ext>
            </a:extLst>
          </p:cNvPr>
          <p:cNvGrpSpPr/>
          <p:nvPr/>
        </p:nvGrpSpPr>
        <p:grpSpPr>
          <a:xfrm>
            <a:off x="230179" y="3103731"/>
            <a:ext cx="5120939" cy="3273995"/>
            <a:chOff x="1124857" y="3129574"/>
            <a:chExt cx="4755750" cy="3040517"/>
          </a:xfrm>
        </p:grpSpPr>
        <p:grpSp>
          <p:nvGrpSpPr>
            <p:cNvPr id="14" name="Group 13">
              <a:extLst>
                <a:ext uri="{FF2B5EF4-FFF2-40B4-BE49-F238E27FC236}">
                  <a16:creationId xmlns:a16="http://schemas.microsoft.com/office/drawing/2014/main" id="{6AD2819B-8023-D1CF-2C89-6F1917E758E2}"/>
                </a:ext>
              </a:extLst>
            </p:cNvPr>
            <p:cNvGrpSpPr/>
            <p:nvPr/>
          </p:nvGrpSpPr>
          <p:grpSpPr>
            <a:xfrm>
              <a:off x="1182751" y="3129574"/>
              <a:ext cx="4697856" cy="3040517"/>
              <a:chOff x="3755014" y="0"/>
              <a:chExt cx="4697856" cy="3040517"/>
            </a:xfrm>
          </p:grpSpPr>
          <p:pic>
            <p:nvPicPr>
              <p:cNvPr id="16" name="Picture 15">
                <a:extLst>
                  <a:ext uri="{FF2B5EF4-FFF2-40B4-BE49-F238E27FC236}">
                    <a16:creationId xmlns:a16="http://schemas.microsoft.com/office/drawing/2014/main" id="{EBD33789-20C4-B65D-DC44-4C5A0D544CE3}"/>
                  </a:ext>
                </a:extLst>
              </p:cNvPr>
              <p:cNvPicPr>
                <a:picLocks noChangeAspect="1"/>
              </p:cNvPicPr>
              <p:nvPr/>
            </p:nvPicPr>
            <p:blipFill rotWithShape="1">
              <a:blip r:embed="rId11"/>
              <a:srcRect b="64772"/>
              <a:stretch/>
            </p:blipFill>
            <p:spPr>
              <a:xfrm>
                <a:off x="3755014" y="0"/>
                <a:ext cx="4681971" cy="2415926"/>
              </a:xfrm>
              <a:prstGeom prst="rect">
                <a:avLst/>
              </a:prstGeom>
            </p:spPr>
          </p:pic>
          <p:pic>
            <p:nvPicPr>
              <p:cNvPr id="17" name="Picture 16">
                <a:extLst>
                  <a:ext uri="{FF2B5EF4-FFF2-40B4-BE49-F238E27FC236}">
                    <a16:creationId xmlns:a16="http://schemas.microsoft.com/office/drawing/2014/main" id="{3DC98DC2-E8CF-7D5B-538E-21F56AA54308}"/>
                  </a:ext>
                </a:extLst>
              </p:cNvPr>
              <p:cNvPicPr>
                <a:picLocks noChangeAspect="1"/>
              </p:cNvPicPr>
              <p:nvPr/>
            </p:nvPicPr>
            <p:blipFill rotWithShape="1">
              <a:blip r:embed="rId11"/>
              <a:srcRect t="90892"/>
              <a:stretch/>
            </p:blipFill>
            <p:spPr>
              <a:xfrm>
                <a:off x="3770899" y="2415926"/>
                <a:ext cx="4681971" cy="624591"/>
              </a:xfrm>
              <a:prstGeom prst="rect">
                <a:avLst/>
              </a:prstGeom>
            </p:spPr>
          </p:pic>
        </p:grpSp>
        <p:sp>
          <p:nvSpPr>
            <p:cNvPr id="15" name="Rectangle 14">
              <a:extLst>
                <a:ext uri="{FF2B5EF4-FFF2-40B4-BE49-F238E27FC236}">
                  <a16:creationId xmlns:a16="http://schemas.microsoft.com/office/drawing/2014/main" id="{D1B0AF29-9FF8-05FD-1EB6-2FC58E839B24}"/>
                </a:ext>
              </a:extLst>
            </p:cNvPr>
            <p:cNvSpPr/>
            <p:nvPr/>
          </p:nvSpPr>
          <p:spPr>
            <a:xfrm>
              <a:off x="1124857" y="3352800"/>
              <a:ext cx="312057"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Arc 17">
            <a:extLst>
              <a:ext uri="{FF2B5EF4-FFF2-40B4-BE49-F238E27FC236}">
                <a16:creationId xmlns:a16="http://schemas.microsoft.com/office/drawing/2014/main" id="{EFC167B2-DEC4-FF19-8870-D7F462E1CEA4}"/>
              </a:ext>
            </a:extLst>
          </p:cNvPr>
          <p:cNvSpPr/>
          <p:nvPr/>
        </p:nvSpPr>
        <p:spPr>
          <a:xfrm>
            <a:off x="3417366" y="1917386"/>
            <a:ext cx="1656123" cy="1642080"/>
          </a:xfrm>
          <a:prstGeom prst="arc">
            <a:avLst>
              <a:gd name="adj1" fmla="val 15416752"/>
              <a:gd name="adj2" fmla="val 2720511"/>
            </a:avLst>
          </a:prstGeom>
          <a:noFill/>
          <a:ln w="762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23001034-F149-17FC-8EE7-176322F92D1C}"/>
              </a:ext>
            </a:extLst>
          </p:cNvPr>
          <p:cNvSpPr txBox="1"/>
          <p:nvPr/>
        </p:nvSpPr>
        <p:spPr>
          <a:xfrm>
            <a:off x="3668985" y="813409"/>
            <a:ext cx="2432076" cy="830997"/>
          </a:xfrm>
          <a:prstGeom prst="rect">
            <a:avLst/>
          </a:prstGeom>
          <a:noFill/>
        </p:spPr>
        <p:txBody>
          <a:bodyPr wrap="none" rtlCol="0">
            <a:spAutoFit/>
          </a:bodyPr>
          <a:lstStyle/>
          <a:p>
            <a:pPr algn="ctr"/>
            <a:r>
              <a:rPr lang="en-GB" sz="2400" dirty="0">
                <a:ea typeface="Lato" panose="020F0502020204030203" pitchFamily="34" charset="0"/>
                <a:cs typeface="Lato" panose="020F0502020204030203" pitchFamily="34" charset="0"/>
              </a:rPr>
              <a:t>computationally </a:t>
            </a:r>
            <a:br>
              <a:rPr lang="en-GB" sz="2400" dirty="0">
                <a:ea typeface="Lato" panose="020F0502020204030203" pitchFamily="34" charset="0"/>
                <a:cs typeface="Lato" panose="020F0502020204030203" pitchFamily="34" charset="0"/>
              </a:rPr>
            </a:br>
            <a:r>
              <a:rPr lang="en-GB" sz="2400" dirty="0">
                <a:ea typeface="Lato" panose="020F0502020204030203" pitchFamily="34" charset="0"/>
                <a:cs typeface="Lato" panose="020F0502020204030203" pitchFamily="34" charset="0"/>
              </a:rPr>
              <a:t>accessible</a:t>
            </a:r>
          </a:p>
        </p:txBody>
      </p:sp>
      <p:sp>
        <p:nvSpPr>
          <p:cNvPr id="20" name="TextBox 19">
            <a:extLst>
              <a:ext uri="{FF2B5EF4-FFF2-40B4-BE49-F238E27FC236}">
                <a16:creationId xmlns:a16="http://schemas.microsoft.com/office/drawing/2014/main" id="{5D24AF1D-3AB2-1B4F-1B51-311F3FA50EDC}"/>
              </a:ext>
            </a:extLst>
          </p:cNvPr>
          <p:cNvSpPr txBox="1"/>
          <p:nvPr/>
        </p:nvSpPr>
        <p:spPr>
          <a:xfrm>
            <a:off x="201850" y="2686013"/>
            <a:ext cx="2132250" cy="461665"/>
          </a:xfrm>
          <a:prstGeom prst="rect">
            <a:avLst/>
          </a:prstGeom>
          <a:noFill/>
        </p:spPr>
        <p:txBody>
          <a:bodyPr wrap="none" rtlCol="0">
            <a:spAutoFit/>
          </a:bodyPr>
          <a:lstStyle/>
          <a:p>
            <a:pPr algn="ctr"/>
            <a:r>
              <a:rPr lang="en-GB" sz="2400" dirty="0">
                <a:ea typeface="Lato" panose="020F0502020204030203" pitchFamily="34" charset="0"/>
                <a:cs typeface="Lato" panose="020F0502020204030203" pitchFamily="34" charset="0"/>
              </a:rPr>
              <a:t>alignment-free</a:t>
            </a:r>
          </a:p>
        </p:txBody>
      </p:sp>
      <p:pic>
        <p:nvPicPr>
          <p:cNvPr id="21" name="Picture 20">
            <a:extLst>
              <a:ext uri="{FF2B5EF4-FFF2-40B4-BE49-F238E27FC236}">
                <a16:creationId xmlns:a16="http://schemas.microsoft.com/office/drawing/2014/main" id="{72A96EFE-3F70-1101-8383-3B8764FEE3A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rot="21540000">
            <a:off x="6303169" y="2130635"/>
            <a:ext cx="5818659" cy="746574"/>
          </a:xfrm>
          <a:prstGeom prst="rect">
            <a:avLst/>
          </a:prstGeom>
        </p:spPr>
      </p:pic>
      <p:pic>
        <p:nvPicPr>
          <p:cNvPr id="29" name="Picture 28">
            <a:extLst>
              <a:ext uri="{FF2B5EF4-FFF2-40B4-BE49-F238E27FC236}">
                <a16:creationId xmlns:a16="http://schemas.microsoft.com/office/drawing/2014/main" id="{B5469BC6-0FC0-FC29-964E-94B55A014D20}"/>
              </a:ext>
            </a:extLst>
          </p:cNvPr>
          <p:cNvPicPr>
            <a:picLocks noChangeAspect="1"/>
          </p:cNvPicPr>
          <p:nvPr/>
        </p:nvPicPr>
        <p:blipFill>
          <a:blip r:embed="rId13"/>
          <a:stretch>
            <a:fillRect/>
          </a:stretch>
        </p:blipFill>
        <p:spPr>
          <a:xfrm rot="21540000">
            <a:off x="6409637" y="5606181"/>
            <a:ext cx="5389745" cy="900151"/>
          </a:xfrm>
          <a:prstGeom prst="rect">
            <a:avLst/>
          </a:prstGeom>
          <a:solidFill>
            <a:srgbClr val="000000">
              <a:shade val="95000"/>
            </a:srgbClr>
          </a:solidFill>
          <a:ln w="38100" cap="sq">
            <a:solidFill>
              <a:schemeClr val="accent1"/>
            </a:solidFill>
            <a:miter lim="800000"/>
          </a:ln>
          <a:effectLst>
            <a:glow rad="139700">
              <a:schemeClr val="accent4">
                <a:satMod val="175000"/>
                <a:alpha val="40000"/>
              </a:schemeClr>
            </a:glow>
          </a:effectLst>
        </p:spPr>
      </p:pic>
      <p:grpSp>
        <p:nvGrpSpPr>
          <p:cNvPr id="30" name="Group 29">
            <a:extLst>
              <a:ext uri="{FF2B5EF4-FFF2-40B4-BE49-F238E27FC236}">
                <a16:creationId xmlns:a16="http://schemas.microsoft.com/office/drawing/2014/main" id="{70FB99F8-386D-A3A5-6EE5-A1BC9F1A18A5}"/>
              </a:ext>
            </a:extLst>
          </p:cNvPr>
          <p:cNvGrpSpPr/>
          <p:nvPr/>
        </p:nvGrpSpPr>
        <p:grpSpPr>
          <a:xfrm>
            <a:off x="6334545" y="895128"/>
            <a:ext cx="5486789" cy="978691"/>
            <a:chOff x="6321492" y="1725024"/>
            <a:chExt cx="5525898" cy="985667"/>
          </a:xfrm>
        </p:grpSpPr>
        <p:pic>
          <p:nvPicPr>
            <p:cNvPr id="31" name="Picture 30">
              <a:extLst>
                <a:ext uri="{FF2B5EF4-FFF2-40B4-BE49-F238E27FC236}">
                  <a16:creationId xmlns:a16="http://schemas.microsoft.com/office/drawing/2014/main" id="{9F148D0E-270F-B08F-836F-79BE23DF2167}"/>
                </a:ext>
              </a:extLst>
            </p:cNvPr>
            <p:cNvPicPr>
              <a:picLocks noChangeAspect="1"/>
            </p:cNvPicPr>
            <p:nvPr/>
          </p:nvPicPr>
          <p:blipFill>
            <a:blip r:embed="rId14">
              <a:clrChange>
                <a:clrFrom>
                  <a:srgbClr val="FFFFFF"/>
                </a:clrFrom>
                <a:clrTo>
                  <a:srgbClr val="FFFFFF">
                    <a:alpha val="0"/>
                  </a:srgbClr>
                </a:clrTo>
              </a:clrChange>
              <a:extLst>
                <a:ext uri="{BEBA8EAE-BF5A-486C-A8C5-ECC9F3942E4B}">
                  <a14:imgProps xmlns:a14="http://schemas.microsoft.com/office/drawing/2010/main">
                    <a14:imgLayer r:embed="rId15">
                      <a14:imgEffect>
                        <a14:saturation sat="0"/>
                      </a14:imgEffect>
                    </a14:imgLayer>
                  </a14:imgProps>
                </a:ext>
              </a:extLst>
            </a:blip>
            <a:stretch>
              <a:fillRect/>
            </a:stretch>
          </p:blipFill>
          <p:spPr>
            <a:xfrm rot="60000">
              <a:off x="6321492" y="1742050"/>
              <a:ext cx="5525898" cy="968641"/>
            </a:xfrm>
            <a:prstGeom prst="rect">
              <a:avLst/>
            </a:prstGeom>
          </p:spPr>
        </p:pic>
        <p:pic>
          <p:nvPicPr>
            <p:cNvPr id="32" name="Picture 31">
              <a:extLst>
                <a:ext uri="{FF2B5EF4-FFF2-40B4-BE49-F238E27FC236}">
                  <a16:creationId xmlns:a16="http://schemas.microsoft.com/office/drawing/2014/main" id="{8FB3848B-4818-11D4-591F-B4F1A0E75E56}"/>
                </a:ext>
              </a:extLst>
            </p:cNvPr>
            <p:cNvPicPr>
              <a:picLocks noChangeAspect="1"/>
            </p:cNvPicPr>
            <p:nvPr/>
          </p:nvPicPr>
          <p:blipFill rotWithShape="1">
            <a:blip r:embed="rId16">
              <a:clrChange>
                <a:clrFrom>
                  <a:srgbClr val="FFFFFF"/>
                </a:clrFrom>
                <a:clrTo>
                  <a:srgbClr val="FFFFFF">
                    <a:alpha val="0"/>
                  </a:srgbClr>
                </a:clrTo>
              </a:clrChange>
              <a:duotone>
                <a:schemeClr val="accent1">
                  <a:shade val="45000"/>
                  <a:satMod val="135000"/>
                </a:schemeClr>
                <a:prstClr val="white"/>
              </a:duotone>
            </a:blip>
            <a:srcRect l="19078" r="54005" b="64825"/>
            <a:stretch/>
          </p:blipFill>
          <p:spPr>
            <a:xfrm rot="60000">
              <a:off x="7381385" y="1725024"/>
              <a:ext cx="1487405" cy="340721"/>
            </a:xfrm>
            <a:prstGeom prst="rect">
              <a:avLst/>
            </a:prstGeom>
          </p:spPr>
        </p:pic>
      </p:grpSp>
      <p:pic>
        <p:nvPicPr>
          <p:cNvPr id="33" name="Picture 32">
            <a:extLst>
              <a:ext uri="{FF2B5EF4-FFF2-40B4-BE49-F238E27FC236}">
                <a16:creationId xmlns:a16="http://schemas.microsoft.com/office/drawing/2014/main" id="{FEAA5170-DFA3-5D7B-A756-26F3340163D7}"/>
              </a:ext>
            </a:extLst>
          </p:cNvPr>
          <p:cNvPicPr>
            <a:picLocks noChangeAspect="1"/>
          </p:cNvPicPr>
          <p:nvPr/>
        </p:nvPicPr>
        <p:blipFill rotWithShape="1">
          <a:blip r:embed="rId13">
            <a:clrChange>
              <a:clrFrom>
                <a:srgbClr val="FFFFFF"/>
              </a:clrFrom>
              <a:clrTo>
                <a:srgbClr val="FFFFFF">
                  <a:alpha val="0"/>
                </a:srgbClr>
              </a:clrTo>
            </a:clrChange>
            <a:duotone>
              <a:schemeClr val="accent1">
                <a:shade val="45000"/>
                <a:satMod val="135000"/>
              </a:schemeClr>
              <a:prstClr val="white"/>
            </a:duotone>
          </a:blip>
          <a:srcRect l="52134" t="-1" r="22793" b="72780"/>
          <a:stretch/>
        </p:blipFill>
        <p:spPr>
          <a:xfrm rot="21540000">
            <a:off x="9214536" y="5590717"/>
            <a:ext cx="1351399" cy="245029"/>
          </a:xfrm>
          <a:prstGeom prst="rect">
            <a:avLst/>
          </a:prstGeom>
        </p:spPr>
      </p:pic>
      <p:grpSp>
        <p:nvGrpSpPr>
          <p:cNvPr id="37" name="Group 36">
            <a:extLst>
              <a:ext uri="{FF2B5EF4-FFF2-40B4-BE49-F238E27FC236}">
                <a16:creationId xmlns:a16="http://schemas.microsoft.com/office/drawing/2014/main" id="{1926DCC5-D27E-504D-CF46-9C04D0A1BA26}"/>
              </a:ext>
            </a:extLst>
          </p:cNvPr>
          <p:cNvGrpSpPr/>
          <p:nvPr/>
        </p:nvGrpSpPr>
        <p:grpSpPr>
          <a:xfrm>
            <a:off x="6340146" y="4412639"/>
            <a:ext cx="5464513" cy="907208"/>
            <a:chOff x="6340146" y="4110774"/>
            <a:chExt cx="5464513" cy="907208"/>
          </a:xfrm>
        </p:grpSpPr>
        <p:pic>
          <p:nvPicPr>
            <p:cNvPr id="23" name="Picture 22">
              <a:extLst>
                <a:ext uri="{FF2B5EF4-FFF2-40B4-BE49-F238E27FC236}">
                  <a16:creationId xmlns:a16="http://schemas.microsoft.com/office/drawing/2014/main" id="{9BB62EA9-1176-55E2-52C9-419389679EA1}"/>
                </a:ext>
              </a:extLst>
            </p:cNvPr>
            <p:cNvPicPr>
              <a:picLocks noChangeAspect="1"/>
            </p:cNvPicPr>
            <p:nvPr/>
          </p:nvPicPr>
          <p:blipFill rotWithShape="1">
            <a:blip r:embed="rId17">
              <a:extLst>
                <a:ext uri="{BEBA8EAE-BF5A-486C-A8C5-ECC9F3942E4B}">
                  <a14:imgProps xmlns:a14="http://schemas.microsoft.com/office/drawing/2010/main">
                    <a14:imgLayer r:embed="rId18">
                      <a14:imgEffect>
                        <a14:saturation sat="0"/>
                      </a14:imgEffect>
                    </a14:imgLayer>
                  </a14:imgProps>
                </a:ext>
              </a:extLst>
            </a:blip>
            <a:srcRect t="30959"/>
            <a:stretch/>
          </p:blipFill>
          <p:spPr>
            <a:xfrm rot="60000">
              <a:off x="6340146" y="4110774"/>
              <a:ext cx="5459067" cy="907208"/>
            </a:xfrm>
            <a:prstGeom prst="rect">
              <a:avLst/>
            </a:prstGeom>
            <a:ln>
              <a:noFill/>
            </a:ln>
            <a:effectLst/>
          </p:spPr>
        </p:pic>
        <p:pic>
          <p:nvPicPr>
            <p:cNvPr id="35" name="Picture 34">
              <a:extLst>
                <a:ext uri="{FF2B5EF4-FFF2-40B4-BE49-F238E27FC236}">
                  <a16:creationId xmlns:a16="http://schemas.microsoft.com/office/drawing/2014/main" id="{5B2376B5-CF41-358B-895F-E1AC5B7836A4}"/>
                </a:ext>
              </a:extLst>
            </p:cNvPr>
            <p:cNvPicPr>
              <a:picLocks noChangeAspect="1"/>
            </p:cNvPicPr>
            <p:nvPr/>
          </p:nvPicPr>
          <p:blipFill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0"/>
                      </a14:imgEffect>
                    </a14:imgLayer>
                  </a14:imgProps>
                </a:ext>
              </a:extLst>
            </a:blip>
            <a:srcRect l="80089" t="30959" b="50390"/>
            <a:stretch>
              <a:fillRect/>
            </a:stretch>
          </p:blipFill>
          <p:spPr>
            <a:xfrm rot="60000">
              <a:off x="10717682" y="4149915"/>
              <a:ext cx="1086977" cy="245071"/>
            </a:xfrm>
            <a:prstGeom prst="rect">
              <a:avLst/>
            </a:prstGeom>
            <a:ln>
              <a:noFill/>
            </a:ln>
            <a:effectLst/>
          </p:spPr>
        </p:pic>
      </p:grpSp>
      <p:grpSp>
        <p:nvGrpSpPr>
          <p:cNvPr id="38" name="Group 37">
            <a:extLst>
              <a:ext uri="{FF2B5EF4-FFF2-40B4-BE49-F238E27FC236}">
                <a16:creationId xmlns:a16="http://schemas.microsoft.com/office/drawing/2014/main" id="{193654EB-0C67-705F-AB37-EFC69435F7E7}"/>
              </a:ext>
            </a:extLst>
          </p:cNvPr>
          <p:cNvGrpSpPr/>
          <p:nvPr/>
        </p:nvGrpSpPr>
        <p:grpSpPr>
          <a:xfrm>
            <a:off x="6331999" y="3086220"/>
            <a:ext cx="5366929" cy="915785"/>
            <a:chOff x="6331999" y="2784355"/>
            <a:chExt cx="5366929" cy="915785"/>
          </a:xfrm>
        </p:grpSpPr>
        <p:pic>
          <p:nvPicPr>
            <p:cNvPr id="24" name="Picture 23">
              <a:extLst>
                <a:ext uri="{FF2B5EF4-FFF2-40B4-BE49-F238E27FC236}">
                  <a16:creationId xmlns:a16="http://schemas.microsoft.com/office/drawing/2014/main" id="{644F2756-6DE0-C6A1-DE3F-07B919AB4BBA}"/>
                </a:ext>
              </a:extLst>
            </p:cNvPr>
            <p:cNvPicPr>
              <a:picLocks noChangeAspect="1"/>
            </p:cNvPicPr>
            <p:nvPr/>
          </p:nvPicPr>
          <p:blipFill>
            <a:blip r:embed="rId19">
              <a:grayscl/>
            </a:blip>
            <a:stretch>
              <a:fillRect/>
            </a:stretch>
          </p:blipFill>
          <p:spPr>
            <a:xfrm>
              <a:off x="6331999" y="2784355"/>
              <a:ext cx="5366929" cy="915785"/>
            </a:xfrm>
            <a:prstGeom prst="rect">
              <a:avLst/>
            </a:prstGeom>
          </p:spPr>
        </p:pic>
        <p:pic>
          <p:nvPicPr>
            <p:cNvPr id="36" name="Picture 35">
              <a:extLst>
                <a:ext uri="{FF2B5EF4-FFF2-40B4-BE49-F238E27FC236}">
                  <a16:creationId xmlns:a16="http://schemas.microsoft.com/office/drawing/2014/main" id="{F128DF9B-00AF-62E5-319F-F4E17CEA994D}"/>
                </a:ext>
              </a:extLst>
            </p:cNvPr>
            <p:cNvPicPr>
              <a:picLocks noChangeAspect="1"/>
            </p:cNvPicPr>
            <p:nvPr/>
          </p:nvPicPr>
          <p:blipFill>
            <a:blip r:embed="rId19">
              <a:duotone>
                <a:schemeClr val="accent1">
                  <a:shade val="45000"/>
                  <a:satMod val="135000"/>
                </a:schemeClr>
                <a:prstClr val="white"/>
              </a:duotone>
            </a:blip>
            <a:srcRect l="50297" r="26335" b="68558"/>
            <a:stretch>
              <a:fillRect/>
            </a:stretch>
          </p:blipFill>
          <p:spPr>
            <a:xfrm>
              <a:off x="9021813" y="2784355"/>
              <a:ext cx="1254125" cy="287934"/>
            </a:xfrm>
            <a:prstGeom prst="rect">
              <a:avLst/>
            </a:prstGeom>
          </p:spPr>
        </p:pic>
      </p:grpSp>
      <p:sp>
        <p:nvSpPr>
          <p:cNvPr id="39" name="Content Placeholder 2">
            <a:extLst>
              <a:ext uri="{FF2B5EF4-FFF2-40B4-BE49-F238E27FC236}">
                <a16:creationId xmlns:a16="http://schemas.microsoft.com/office/drawing/2014/main" id="{1E116136-8FB9-F937-48B2-CEC7DC46140B}"/>
              </a:ext>
            </a:extLst>
          </p:cNvPr>
          <p:cNvSpPr txBox="1">
            <a:spLocks/>
          </p:cNvSpPr>
          <p:nvPr/>
        </p:nvSpPr>
        <p:spPr>
          <a:xfrm>
            <a:off x="201850" y="201153"/>
            <a:ext cx="10477871"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“Genotype-to-phenotype” host predictors:</a:t>
            </a:r>
          </a:p>
        </p:txBody>
      </p:sp>
    </p:spTree>
    <p:extLst>
      <p:ext uri="{BB962C8B-B14F-4D97-AF65-F5344CB8AC3E}">
        <p14:creationId xmlns:p14="http://schemas.microsoft.com/office/powerpoint/2010/main" val="54142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F0C36-E551-3945-81E4-4DEF0F54CC1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D96C21D-1CAB-9FBF-317F-C1010BEABF7A}"/>
              </a:ext>
            </a:extLst>
          </p:cNvPr>
          <p:cNvSpPr/>
          <p:nvPr/>
        </p:nvSpPr>
        <p:spPr>
          <a:xfrm rot="19731148">
            <a:off x="4975300" y="6577754"/>
            <a:ext cx="4057650" cy="591577"/>
          </a:xfrm>
          <a:prstGeom prst="rect">
            <a:avLst/>
          </a:prstGeom>
          <a:solidFill>
            <a:srgbClr val="33333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Text Box 4">
            <a:extLst>
              <a:ext uri="{FF2B5EF4-FFF2-40B4-BE49-F238E27FC236}">
                <a16:creationId xmlns:a16="http://schemas.microsoft.com/office/drawing/2014/main" id="{C48A36AC-530D-B058-B8F7-583BBDF34DEB}"/>
              </a:ext>
            </a:extLst>
          </p:cNvPr>
          <p:cNvSpPr txBox="1">
            <a:spLocks noChangeArrowheads="1"/>
          </p:cNvSpPr>
          <p:nvPr/>
        </p:nvSpPr>
        <p:spPr bwMode="auto">
          <a:xfrm>
            <a:off x="107394" y="6639849"/>
            <a:ext cx="4178931" cy="20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chemeClr val="accent1"/>
                </a:solidFill>
                <a:effectLst/>
                <a:uLnTx/>
                <a:uFillTx/>
                <a:latin typeface="Arial" charset="0"/>
                <a:hlinkClick r:id="rId3">
                  <a:extLst>
                    <a:ext uri="{A12FA001-AC4F-418D-AE19-62706E023703}">
                      <ahyp:hlinkClr xmlns:ahyp="http://schemas.microsoft.com/office/drawing/2018/hyperlinkcolor" val="tx"/>
                    </a:ext>
                  </a:extLst>
                </a:hlinkClick>
              </a:rPr>
              <a:t>Brierley &amp; Fowler. PLOS Pathogens. 2021;17:e1009149. </a:t>
            </a:r>
            <a:endParaRPr kumimoji="0" lang="en-GB" sz="1100" b="1" i="0" u="none" strike="noStrike" kern="1200" cap="none" spc="0" normalizeH="0" baseline="0" noProof="0" dirty="0">
              <a:ln>
                <a:noFill/>
              </a:ln>
              <a:solidFill>
                <a:schemeClr val="accent1"/>
              </a:solidFill>
              <a:effectLst/>
              <a:uLnTx/>
              <a:uFillTx/>
              <a:latin typeface="Arial" charset="0"/>
            </a:endParaRPr>
          </a:p>
        </p:txBody>
      </p:sp>
      <p:pic>
        <p:nvPicPr>
          <p:cNvPr id="5" name="Picture 4">
            <a:extLst>
              <a:ext uri="{FF2B5EF4-FFF2-40B4-BE49-F238E27FC236}">
                <a16:creationId xmlns:a16="http://schemas.microsoft.com/office/drawing/2014/main" id="{227D8EFB-0F91-4358-142B-0D480556C18E}"/>
              </a:ext>
            </a:extLst>
          </p:cNvPr>
          <p:cNvPicPr>
            <a:picLocks noChangeAspect="1"/>
          </p:cNvPicPr>
          <p:nvPr/>
        </p:nvPicPr>
        <p:blipFill>
          <a:blip r:embed="rId4"/>
          <a:srcRect r="9599"/>
          <a:stretch>
            <a:fillRect/>
          </a:stretch>
        </p:blipFill>
        <p:spPr>
          <a:xfrm>
            <a:off x="291729" y="695680"/>
            <a:ext cx="9969952" cy="3806470"/>
          </a:xfrm>
          <a:prstGeom prst="rect">
            <a:avLst/>
          </a:prstGeom>
        </p:spPr>
      </p:pic>
      <p:pic>
        <p:nvPicPr>
          <p:cNvPr id="6" name="Picture 5">
            <a:extLst>
              <a:ext uri="{FF2B5EF4-FFF2-40B4-BE49-F238E27FC236}">
                <a16:creationId xmlns:a16="http://schemas.microsoft.com/office/drawing/2014/main" id="{D6E1ABD1-4A37-C864-83E1-5EDC774A22B6}"/>
              </a:ext>
            </a:extLst>
          </p:cNvPr>
          <p:cNvPicPr>
            <a:picLocks noChangeAspect="1"/>
          </p:cNvPicPr>
          <p:nvPr/>
        </p:nvPicPr>
        <p:blipFill>
          <a:blip r:embed="rId5"/>
          <a:srcRect l="26105" t="18741" r="48607" b="41938"/>
          <a:stretch>
            <a:fillRect/>
          </a:stretch>
        </p:blipFill>
        <p:spPr>
          <a:xfrm>
            <a:off x="7299325" y="2744024"/>
            <a:ext cx="5105850" cy="47637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777BDF38-705F-7298-AB77-ABDCFFED0A3C}"/>
              </a:ext>
            </a:extLst>
          </p:cNvPr>
          <p:cNvPicPr>
            <a:picLocks noChangeAspect="1"/>
          </p:cNvPicPr>
          <p:nvPr/>
        </p:nvPicPr>
        <p:blipFill>
          <a:blip r:embed="rId4"/>
          <a:srcRect l="89978" t="29495" b="18551"/>
          <a:stretch>
            <a:fillRect/>
          </a:stretch>
        </p:blipFill>
        <p:spPr>
          <a:xfrm>
            <a:off x="10872104" y="722919"/>
            <a:ext cx="1206605" cy="2159000"/>
          </a:xfrm>
          <a:prstGeom prst="rect">
            <a:avLst/>
          </a:prstGeom>
        </p:spPr>
      </p:pic>
      <p:sp>
        <p:nvSpPr>
          <p:cNvPr id="9" name="Rectangle 8">
            <a:extLst>
              <a:ext uri="{FF2B5EF4-FFF2-40B4-BE49-F238E27FC236}">
                <a16:creationId xmlns:a16="http://schemas.microsoft.com/office/drawing/2014/main" id="{53BF9017-4175-AB8D-E463-418F7100E64E}"/>
              </a:ext>
            </a:extLst>
          </p:cNvPr>
          <p:cNvSpPr/>
          <p:nvPr/>
        </p:nvSpPr>
        <p:spPr>
          <a:xfrm>
            <a:off x="10817225" y="3675726"/>
            <a:ext cx="584200" cy="2982249"/>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E9034C0-9896-B605-5F24-B1774FB34445}"/>
              </a:ext>
            </a:extLst>
          </p:cNvPr>
          <p:cNvSpPr/>
          <p:nvPr/>
        </p:nvSpPr>
        <p:spPr>
          <a:xfrm>
            <a:off x="10017125" y="3675726"/>
            <a:ext cx="800100" cy="2982249"/>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E34F8090-996B-8EFB-38AE-3691296F8B29}"/>
              </a:ext>
            </a:extLst>
          </p:cNvPr>
          <p:cNvSpPr txBox="1"/>
          <p:nvPr/>
        </p:nvSpPr>
        <p:spPr>
          <a:xfrm>
            <a:off x="738104" y="4878502"/>
            <a:ext cx="4494948" cy="1384995"/>
          </a:xfrm>
          <a:prstGeom prst="rect">
            <a:avLst/>
          </a:prstGeom>
          <a:noFill/>
        </p:spPr>
        <p:txBody>
          <a:bodyPr wrap="none" rtlCol="0">
            <a:spAutoFit/>
          </a:bodyPr>
          <a:lstStyle/>
          <a:p>
            <a:pPr marL="457200" indent="-457200">
              <a:buFont typeface="Wingdings" panose="05000000000000000000" pitchFamily="2" charset="2"/>
              <a:buChar char="§"/>
            </a:pPr>
            <a:r>
              <a:rPr lang="en-GB" sz="2800" b="1" dirty="0">
                <a:solidFill>
                  <a:srgbClr val="FF0000"/>
                </a:solidFill>
              </a:rPr>
              <a:t>convergent evolution?</a:t>
            </a:r>
          </a:p>
          <a:p>
            <a:pPr marL="457200" indent="-457200">
              <a:buFont typeface="Wingdings" panose="05000000000000000000" pitchFamily="2" charset="2"/>
              <a:buChar char="§"/>
            </a:pPr>
            <a:r>
              <a:rPr lang="en-GB" sz="2800" b="1" dirty="0">
                <a:solidFill>
                  <a:srgbClr val="747474"/>
                </a:solidFill>
              </a:rPr>
              <a:t>model noise?</a:t>
            </a:r>
          </a:p>
          <a:p>
            <a:pPr marL="457200" indent="-457200">
              <a:buFont typeface="Wingdings" panose="05000000000000000000" pitchFamily="2" charset="2"/>
              <a:buChar char="§"/>
            </a:pPr>
            <a:r>
              <a:rPr lang="en-GB" sz="2800" b="1" dirty="0"/>
              <a:t>signal of previous host?</a:t>
            </a:r>
            <a:endParaRPr lang="en-GB" sz="2800" dirty="0"/>
          </a:p>
        </p:txBody>
      </p:sp>
      <p:sp>
        <p:nvSpPr>
          <p:cNvPr id="14" name="Content Placeholder 2">
            <a:extLst>
              <a:ext uri="{FF2B5EF4-FFF2-40B4-BE49-F238E27FC236}">
                <a16:creationId xmlns:a16="http://schemas.microsoft.com/office/drawing/2014/main" id="{12972DA1-E869-1893-9D5E-859DDA9DA931}"/>
              </a:ext>
            </a:extLst>
          </p:cNvPr>
          <p:cNvSpPr txBox="1">
            <a:spLocks/>
          </p:cNvSpPr>
          <p:nvPr/>
        </p:nvSpPr>
        <p:spPr>
          <a:xfrm>
            <a:off x="291729" y="127000"/>
            <a:ext cx="10477871"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Random forest based on genome composition features:</a:t>
            </a:r>
          </a:p>
        </p:txBody>
      </p:sp>
    </p:spTree>
    <p:extLst>
      <p:ext uri="{BB962C8B-B14F-4D97-AF65-F5344CB8AC3E}">
        <p14:creationId xmlns:p14="http://schemas.microsoft.com/office/powerpoint/2010/main" val="318408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9AFDE-4C46-F1E1-C8B5-17374830CF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9CABF4-2CB7-AB28-6107-FC4FC0CE8716}"/>
              </a:ext>
            </a:extLst>
          </p:cNvPr>
          <p:cNvPicPr>
            <a:picLocks noChangeAspect="1"/>
          </p:cNvPicPr>
          <p:nvPr/>
        </p:nvPicPr>
        <p:blipFill>
          <a:blip r:embed="rId3"/>
          <a:srcRect l="4567"/>
          <a:stretch>
            <a:fillRect/>
          </a:stretch>
        </p:blipFill>
        <p:spPr>
          <a:xfrm>
            <a:off x="247650" y="1042987"/>
            <a:ext cx="5572125" cy="4772025"/>
          </a:xfrm>
          <a:prstGeom prst="rect">
            <a:avLst/>
          </a:prstGeom>
        </p:spPr>
      </p:pic>
      <p:sp>
        <p:nvSpPr>
          <p:cNvPr id="6" name="Text Box 4">
            <a:extLst>
              <a:ext uri="{FF2B5EF4-FFF2-40B4-BE49-F238E27FC236}">
                <a16:creationId xmlns:a16="http://schemas.microsoft.com/office/drawing/2014/main" id="{E74CC37D-2789-DE90-78F5-9E3B8B42D531}"/>
              </a:ext>
            </a:extLst>
          </p:cNvPr>
          <p:cNvSpPr txBox="1">
            <a:spLocks noChangeArrowheads="1"/>
          </p:cNvSpPr>
          <p:nvPr/>
        </p:nvSpPr>
        <p:spPr bwMode="auto">
          <a:xfrm>
            <a:off x="107394" y="6639849"/>
            <a:ext cx="4178931" cy="20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lang="en-GB" sz="1100" b="1" dirty="0">
                <a:solidFill>
                  <a:schemeClr val="accent1"/>
                </a:solidFill>
                <a:latin typeface="Arial" charset="0"/>
                <a:hlinkClick r:id="rId4">
                  <a:extLst>
                    <a:ext uri="{A12FA001-AC4F-418D-AE19-62706E023703}">
                      <ahyp:hlinkClr xmlns:ahyp="http://schemas.microsoft.com/office/drawing/2018/hyperlinkcolor" val="tx"/>
                    </a:ext>
                  </a:extLst>
                </a:hlinkClick>
              </a:rPr>
              <a:t>Figure: Tan et al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Nature </a:t>
            </a:r>
            <a:r>
              <a:rPr kumimoji="0" lang="en-GB" sz="1100" b="1" i="0" u="none" strike="noStrike" kern="1200" cap="none" spc="0" normalizeH="0" baseline="0" noProof="0" dirty="0" err="1">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Ecol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a:t>
            </a:r>
            <a:r>
              <a:rPr kumimoji="0" lang="en-GB" sz="1100" b="1" i="0" u="none" strike="noStrike" kern="1200" cap="none" spc="0" normalizeH="0" baseline="0" noProof="0" dirty="0" err="1">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Evol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2024;8:9</a:t>
            </a:r>
            <a:r>
              <a:rPr lang="en-GB" sz="1100" b="1" dirty="0">
                <a:solidFill>
                  <a:schemeClr val="accent1"/>
                </a:solidFill>
                <a:latin typeface="Arial" charset="0"/>
                <a:hlinkClick r:id="rId4">
                  <a:extLst>
                    <a:ext uri="{A12FA001-AC4F-418D-AE19-62706E023703}">
                      <ahyp:hlinkClr xmlns:ahyp="http://schemas.microsoft.com/office/drawing/2018/hyperlinkcolor" val="tx"/>
                    </a:ext>
                  </a:extLst>
                </a:hlinkClick>
              </a:rPr>
              <a:t>60-971</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a:t>
            </a:r>
            <a:endParaRPr kumimoji="0" lang="en-GB" sz="1100" b="1" i="0" u="none" strike="noStrike" kern="1200" cap="none" spc="0" normalizeH="0" baseline="0" noProof="0" dirty="0">
              <a:ln>
                <a:noFill/>
              </a:ln>
              <a:solidFill>
                <a:schemeClr val="accent1"/>
              </a:solidFill>
              <a:effectLst/>
              <a:uLnTx/>
              <a:uFillTx/>
              <a:latin typeface="Arial" charset="0"/>
            </a:endParaRPr>
          </a:p>
        </p:txBody>
      </p:sp>
      <p:sp>
        <p:nvSpPr>
          <p:cNvPr id="7" name="Content Placeholder 2">
            <a:extLst>
              <a:ext uri="{FF2B5EF4-FFF2-40B4-BE49-F238E27FC236}">
                <a16:creationId xmlns:a16="http://schemas.microsoft.com/office/drawing/2014/main" id="{8B652C68-2F8A-651D-87B5-B118B1C86C0E}"/>
              </a:ext>
            </a:extLst>
          </p:cNvPr>
          <p:cNvSpPr txBox="1">
            <a:spLocks/>
          </p:cNvSpPr>
          <p:nvPr/>
        </p:nvSpPr>
        <p:spPr>
          <a:xfrm>
            <a:off x="6696074" y="433386"/>
            <a:ext cx="5019675" cy="3300413"/>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Q. How do signals of ancestral host shifts in </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machine learning </a:t>
            </a:r>
            <a:r>
              <a:rPr kumimoji="0" lang="en-GB" sz="2800" b="1" i="0" u="none" strike="noStrike" kern="1200" cap="none" spc="0" normalizeH="0" baseline="0" noProof="0" dirty="0">
                <a:ln>
                  <a:noFill/>
                </a:ln>
                <a:effectLst/>
                <a:uLnTx/>
                <a:uFillTx/>
                <a:ea typeface="Lato" panose="020F0502020204030203" pitchFamily="34" charset="0"/>
                <a:cs typeface="Lato" panose="020F0502020204030203" pitchFamily="34" charset="0"/>
              </a:rPr>
              <a:t>predictions</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 </a:t>
            </a: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compare to </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phylogeny</a:t>
            </a: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a:t>
            </a: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lang="en-GB" sz="2800" b="1" dirty="0">
              <a:solidFill>
                <a:sysClr val="windowText" lastClr="000000"/>
              </a:solidFill>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lang="en-GB" sz="2800" b="1" dirty="0">
              <a:solidFill>
                <a:sysClr val="windowText" lastClr="000000"/>
              </a:solidFill>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endParaRPr>
          </a:p>
        </p:txBody>
      </p:sp>
      <p:sp>
        <p:nvSpPr>
          <p:cNvPr id="8" name="Content Placeholder 2">
            <a:extLst>
              <a:ext uri="{FF2B5EF4-FFF2-40B4-BE49-F238E27FC236}">
                <a16:creationId xmlns:a16="http://schemas.microsoft.com/office/drawing/2014/main" id="{4B558C50-434B-D369-AD41-7A73E71649DF}"/>
              </a:ext>
            </a:extLst>
          </p:cNvPr>
          <p:cNvSpPr txBox="1">
            <a:spLocks/>
          </p:cNvSpPr>
          <p:nvPr/>
        </p:nvSpPr>
        <p:spPr>
          <a:xfrm>
            <a:off x="247650" y="332199"/>
            <a:ext cx="4823196"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Ancestral state reconstruction:</a:t>
            </a:r>
          </a:p>
        </p:txBody>
      </p:sp>
      <p:sp>
        <p:nvSpPr>
          <p:cNvPr id="10" name="Content Placeholder 2">
            <a:extLst>
              <a:ext uri="{FF2B5EF4-FFF2-40B4-BE49-F238E27FC236}">
                <a16:creationId xmlns:a16="http://schemas.microsoft.com/office/drawing/2014/main" id="{D2F6D9BC-05A0-3AA3-9EDF-12F5FF880DC0}"/>
              </a:ext>
            </a:extLst>
          </p:cNvPr>
          <p:cNvSpPr txBox="1">
            <a:spLocks/>
          </p:cNvSpPr>
          <p:nvPr/>
        </p:nvSpPr>
        <p:spPr>
          <a:xfrm>
            <a:off x="6597833" y="4905161"/>
            <a:ext cx="5216154" cy="1937458"/>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i="1" u="none" strike="noStrike" kern="1200" cap="none" spc="0" normalizeH="0" baseline="0" noProof="0" dirty="0">
                <a:ln>
                  <a:noFill/>
                </a:ln>
                <a:effectLst/>
                <a:uLnTx/>
                <a:uFillTx/>
                <a:ea typeface="Lato" panose="020F0502020204030203" pitchFamily="34" charset="0"/>
                <a:cs typeface="Lato" panose="020F0502020204030203" pitchFamily="34" charset="0"/>
              </a:rPr>
              <a:t>Influenza A virus:</a:t>
            </a:r>
          </a:p>
          <a:p>
            <a:pPr marR="0" lvl="0" defTabSz="914400" rtl="0" eaLnBrk="1" fontAlgn="auto" latinLnBrk="0" hangingPunct="1">
              <a:lnSpc>
                <a:spcPct val="100000"/>
              </a:lnSpc>
              <a:spcBef>
                <a:spcPct val="20000"/>
              </a:spcBef>
              <a:spcAft>
                <a:spcPts val="0"/>
              </a:spcAft>
              <a:buClr>
                <a:srgbClr val="1CADE4"/>
              </a:buClr>
              <a:buSzPct val="85000"/>
              <a:buFontTx/>
              <a:buChar char="-"/>
              <a:tabLst/>
              <a:defRPr/>
            </a:pPr>
            <a:r>
              <a:rPr lang="en-GB" dirty="0">
                <a:ea typeface="Lato" panose="020F0502020204030203" pitchFamily="34" charset="0"/>
                <a:cs typeface="Lato" panose="020F0502020204030203" pitchFamily="34" charset="0"/>
              </a:rPr>
              <a:t>global</a:t>
            </a:r>
            <a:r>
              <a:rPr kumimoji="0" lang="en-GB" u="none" strike="noStrike" kern="1200" cap="none" spc="0" normalizeH="0" baseline="0" noProof="0" dirty="0">
                <a:ln>
                  <a:noFill/>
                </a:ln>
                <a:effectLst/>
                <a:uLnTx/>
                <a:uFillTx/>
                <a:ea typeface="Lato" panose="020F0502020204030203" pitchFamily="34" charset="0"/>
                <a:cs typeface="Lato" panose="020F0502020204030203" pitchFamily="34" charset="0"/>
              </a:rPr>
              <a:t> health priority (H5N1 etc)</a:t>
            </a:r>
          </a:p>
          <a:p>
            <a:pPr marR="0" lvl="0" defTabSz="914400" rtl="0" eaLnBrk="1" fontAlgn="auto" latinLnBrk="0" hangingPunct="1">
              <a:lnSpc>
                <a:spcPct val="100000"/>
              </a:lnSpc>
              <a:spcBef>
                <a:spcPct val="20000"/>
              </a:spcBef>
              <a:spcAft>
                <a:spcPts val="0"/>
              </a:spcAft>
              <a:buClr>
                <a:srgbClr val="1CADE4"/>
              </a:buClr>
              <a:buSzPct val="85000"/>
              <a:buFontTx/>
              <a:buChar char="-"/>
              <a:tabLst/>
              <a:defRPr/>
            </a:pPr>
            <a:r>
              <a:rPr kumimoji="0" lang="en-GB" u="none" strike="noStrike" kern="1200" cap="none" spc="0" normalizeH="0" baseline="0" noProof="0" dirty="0">
                <a:ln>
                  <a:noFill/>
                </a:ln>
                <a:effectLst/>
                <a:uLnTx/>
                <a:uFillTx/>
                <a:ea typeface="Lato" panose="020F0502020204030203" pitchFamily="34" charset="0"/>
                <a:cs typeface="Lato" panose="020F0502020204030203" pitchFamily="34" charset="0"/>
              </a:rPr>
              <a:t>good evidence for historical host shifts between bird/mammal groups</a:t>
            </a:r>
          </a:p>
        </p:txBody>
      </p:sp>
      <p:pic>
        <p:nvPicPr>
          <p:cNvPr id="12" name="Picture 11">
            <a:extLst>
              <a:ext uri="{FF2B5EF4-FFF2-40B4-BE49-F238E27FC236}">
                <a16:creationId xmlns:a16="http://schemas.microsoft.com/office/drawing/2014/main" id="{84C17DE9-8224-63F8-734F-2EFB80B1692D}"/>
              </a:ext>
            </a:extLst>
          </p:cNvPr>
          <p:cNvPicPr>
            <a:picLocks noChangeAspect="1"/>
          </p:cNvPicPr>
          <p:nvPr/>
        </p:nvPicPr>
        <p:blipFill>
          <a:blip r:embed="rId5"/>
          <a:srcRect r="3981"/>
          <a:stretch/>
        </p:blipFill>
        <p:spPr>
          <a:xfrm>
            <a:off x="8267097" y="2590720"/>
            <a:ext cx="2222301" cy="2314441"/>
          </a:xfrm>
          <a:prstGeom prst="rect">
            <a:avLst/>
          </a:prstGeom>
        </p:spPr>
      </p:pic>
    </p:spTree>
    <p:extLst>
      <p:ext uri="{BB962C8B-B14F-4D97-AF65-F5344CB8AC3E}">
        <p14:creationId xmlns:p14="http://schemas.microsoft.com/office/powerpoint/2010/main" val="350080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41E3-4A98-E497-F312-0170E13A211E}"/>
            </a:ext>
          </a:extLst>
        </p:cNvPr>
        <p:cNvGrpSpPr/>
        <p:nvPr/>
      </p:nvGrpSpPr>
      <p:grpSpPr>
        <a:xfrm>
          <a:off x="0" y="0"/>
          <a:ext cx="0" cy="0"/>
          <a:chOff x="0" y="0"/>
          <a:chExt cx="0" cy="0"/>
        </a:xfrm>
      </p:grpSpPr>
      <p:graphicFrame>
        <p:nvGraphicFramePr>
          <p:cNvPr id="29" name="Diagram 28">
            <a:extLst>
              <a:ext uri="{FF2B5EF4-FFF2-40B4-BE49-F238E27FC236}">
                <a16:creationId xmlns:a16="http://schemas.microsoft.com/office/drawing/2014/main" id="{152DACC4-6200-3099-64CC-B0568D5F3B97}"/>
              </a:ext>
            </a:extLst>
          </p:cNvPr>
          <p:cNvGraphicFramePr/>
          <p:nvPr>
            <p:extLst>
              <p:ext uri="{D42A27DB-BD31-4B8C-83A1-F6EECF244321}">
                <p14:modId xmlns:p14="http://schemas.microsoft.com/office/powerpoint/2010/main" val="130771928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864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B35F5ED-422D-ADF6-8227-769CA82B3638}"/>
              </a:ext>
            </a:extLst>
          </p:cNvPr>
          <p:cNvGrpSpPr/>
          <p:nvPr/>
        </p:nvGrpSpPr>
        <p:grpSpPr>
          <a:xfrm>
            <a:off x="4804902" y="1830688"/>
            <a:ext cx="7140599" cy="4662187"/>
            <a:chOff x="5935307" y="2471768"/>
            <a:chExt cx="6158722" cy="4021107"/>
          </a:xfrm>
        </p:grpSpPr>
        <p:pic>
          <p:nvPicPr>
            <p:cNvPr id="33" name="Picture 32">
              <a:extLst>
                <a:ext uri="{FF2B5EF4-FFF2-40B4-BE49-F238E27FC236}">
                  <a16:creationId xmlns:a16="http://schemas.microsoft.com/office/drawing/2014/main" id="{966FE7BF-ADD0-7C97-AE4D-5F5164B94630}"/>
                </a:ext>
              </a:extLst>
            </p:cNvPr>
            <p:cNvPicPr>
              <a:picLocks noChangeAspect="1"/>
            </p:cNvPicPr>
            <p:nvPr/>
          </p:nvPicPr>
          <p:blipFill>
            <a:blip r:embed="rId3"/>
            <a:srcRect l="6836" r="47164" b="47509"/>
            <a:stretch/>
          </p:blipFill>
          <p:spPr>
            <a:xfrm>
              <a:off x="5935307" y="2471768"/>
              <a:ext cx="6019800" cy="4021107"/>
            </a:xfrm>
            <a:prstGeom prst="rect">
              <a:avLst/>
            </a:prstGeom>
          </p:spPr>
        </p:pic>
        <p:sp>
          <p:nvSpPr>
            <p:cNvPr id="34" name="Rectangle 33">
              <a:extLst>
                <a:ext uri="{FF2B5EF4-FFF2-40B4-BE49-F238E27FC236}">
                  <a16:creationId xmlns:a16="http://schemas.microsoft.com/office/drawing/2014/main" id="{5370C4D8-3F05-34F8-40AC-C42936E2ED3C}"/>
                </a:ext>
              </a:extLst>
            </p:cNvPr>
            <p:cNvSpPr/>
            <p:nvPr/>
          </p:nvSpPr>
          <p:spPr>
            <a:xfrm>
              <a:off x="11496541" y="3178629"/>
              <a:ext cx="597488" cy="733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FF24673-0089-2626-064A-A7D22D75C25B}"/>
                </a:ext>
              </a:extLst>
            </p:cNvPr>
            <p:cNvSpPr/>
            <p:nvPr/>
          </p:nvSpPr>
          <p:spPr>
            <a:xfrm>
              <a:off x="11182978" y="3178629"/>
              <a:ext cx="597488" cy="250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Title 1">
            <a:extLst>
              <a:ext uri="{FF2B5EF4-FFF2-40B4-BE49-F238E27FC236}">
                <a16:creationId xmlns:a16="http://schemas.microsoft.com/office/drawing/2014/main" id="{0085E80A-010D-BFD9-72B5-48C4EC71C2C0}"/>
              </a:ext>
            </a:extLst>
          </p:cNvPr>
          <p:cNvSpPr>
            <a:spLocks noGrp="1"/>
          </p:cNvSpPr>
          <p:nvPr>
            <p:ph type="title"/>
          </p:nvPr>
        </p:nvSpPr>
        <p:spPr>
          <a:xfrm>
            <a:off x="838200" y="365125"/>
            <a:ext cx="10515600" cy="1325563"/>
          </a:xfrm>
        </p:spPr>
        <p:txBody>
          <a:bodyPr/>
          <a:lstStyle/>
          <a:p>
            <a:r>
              <a:rPr lang="en-GB" dirty="0"/>
              <a:t>Data Curation</a:t>
            </a:r>
          </a:p>
        </p:txBody>
      </p:sp>
      <p:sp>
        <p:nvSpPr>
          <p:cNvPr id="2" name="Content Placeholder 2">
            <a:extLst>
              <a:ext uri="{FF2B5EF4-FFF2-40B4-BE49-F238E27FC236}">
                <a16:creationId xmlns:a16="http://schemas.microsoft.com/office/drawing/2014/main" id="{FE00F494-E5D0-DBCC-D7FC-963D90F5777C}"/>
              </a:ext>
            </a:extLst>
          </p:cNvPr>
          <p:cNvSpPr>
            <a:spLocks noGrp="1"/>
          </p:cNvSpPr>
          <p:nvPr>
            <p:ph idx="1"/>
          </p:nvPr>
        </p:nvSpPr>
        <p:spPr>
          <a:xfrm>
            <a:off x="838200" y="1825625"/>
            <a:ext cx="8655121" cy="4780658"/>
          </a:xfrm>
        </p:spPr>
        <p:txBody>
          <a:bodyPr/>
          <a:lstStyle/>
          <a:p>
            <a:r>
              <a:rPr lang="en-GB" dirty="0"/>
              <a:t>Wanted IAV with distinct host groups, and with evidence of host jumps</a:t>
            </a:r>
          </a:p>
          <a:p>
            <a:endParaRPr lang="en-GB" dirty="0"/>
          </a:p>
        </p:txBody>
      </p:sp>
    </p:spTree>
    <p:extLst>
      <p:ext uri="{BB962C8B-B14F-4D97-AF65-F5344CB8AC3E}">
        <p14:creationId xmlns:p14="http://schemas.microsoft.com/office/powerpoint/2010/main" val="182113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09A33BA-F56C-D3E8-38B2-ED363C4B18A6}"/>
              </a:ext>
            </a:extLst>
          </p:cNvPr>
          <p:cNvPicPr>
            <a:picLocks noChangeAspect="1"/>
          </p:cNvPicPr>
          <p:nvPr/>
        </p:nvPicPr>
        <p:blipFill>
          <a:blip r:embed="rId3"/>
          <a:stretch>
            <a:fillRect/>
          </a:stretch>
        </p:blipFill>
        <p:spPr>
          <a:xfrm>
            <a:off x="158750" y="12700"/>
            <a:ext cx="11896572" cy="6845300"/>
          </a:xfrm>
          <a:prstGeom prst="rect">
            <a:avLst/>
          </a:prstGeom>
        </p:spPr>
      </p:pic>
    </p:spTree>
    <p:extLst>
      <p:ext uri="{BB962C8B-B14F-4D97-AF65-F5344CB8AC3E}">
        <p14:creationId xmlns:p14="http://schemas.microsoft.com/office/powerpoint/2010/main" val="1334350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180D-C7D2-39D9-CD68-DB8CC2B8B7CF}"/>
              </a:ext>
            </a:extLst>
          </p:cNvPr>
          <p:cNvSpPr>
            <a:spLocks noGrp="1"/>
          </p:cNvSpPr>
          <p:nvPr>
            <p:ph type="title"/>
          </p:nvPr>
        </p:nvSpPr>
        <p:spPr/>
        <p:txBody>
          <a:bodyPr/>
          <a:lstStyle/>
          <a:p>
            <a:r>
              <a:rPr lang="en-GB" dirty="0"/>
              <a:t>Machine Learning Models</a:t>
            </a:r>
          </a:p>
        </p:txBody>
      </p:sp>
      <p:sp>
        <p:nvSpPr>
          <p:cNvPr id="3" name="Content Placeholder 2">
            <a:extLst>
              <a:ext uri="{FF2B5EF4-FFF2-40B4-BE49-F238E27FC236}">
                <a16:creationId xmlns:a16="http://schemas.microsoft.com/office/drawing/2014/main" id="{EECE426D-37FC-2FFD-0798-688A7D3C77FB}"/>
              </a:ext>
            </a:extLst>
          </p:cNvPr>
          <p:cNvSpPr>
            <a:spLocks noGrp="1"/>
          </p:cNvSpPr>
          <p:nvPr>
            <p:ph idx="1"/>
          </p:nvPr>
        </p:nvSpPr>
        <p:spPr/>
        <p:txBody>
          <a:bodyPr/>
          <a:lstStyle/>
          <a:p>
            <a:r>
              <a:rPr lang="en-GB" dirty="0"/>
              <a:t>Sequences are labelled according to the host of origin</a:t>
            </a:r>
          </a:p>
          <a:p>
            <a:r>
              <a:rPr lang="en-GB" dirty="0"/>
              <a:t>Random Forest models are trained on protein compositional and physio-chemical features</a:t>
            </a:r>
          </a:p>
        </p:txBody>
      </p:sp>
      <p:grpSp>
        <p:nvGrpSpPr>
          <p:cNvPr id="28" name="Group 27">
            <a:extLst>
              <a:ext uri="{FF2B5EF4-FFF2-40B4-BE49-F238E27FC236}">
                <a16:creationId xmlns:a16="http://schemas.microsoft.com/office/drawing/2014/main" id="{FC3A779B-52BB-D58B-9947-B980A93EC883}"/>
              </a:ext>
            </a:extLst>
          </p:cNvPr>
          <p:cNvGrpSpPr/>
          <p:nvPr/>
        </p:nvGrpSpPr>
        <p:grpSpPr>
          <a:xfrm>
            <a:off x="254199" y="3912128"/>
            <a:ext cx="5673682" cy="2260138"/>
            <a:chOff x="232427" y="668230"/>
            <a:chExt cx="5673682" cy="2260138"/>
          </a:xfrm>
        </p:grpSpPr>
        <p:pic>
          <p:nvPicPr>
            <p:cNvPr id="29" name="Picture 28">
              <a:extLst>
                <a:ext uri="{FF2B5EF4-FFF2-40B4-BE49-F238E27FC236}">
                  <a16:creationId xmlns:a16="http://schemas.microsoft.com/office/drawing/2014/main" id="{CE6A6F0A-685F-882B-7E40-41BDE390DED0}"/>
                </a:ext>
              </a:extLst>
            </p:cNvPr>
            <p:cNvPicPr>
              <a:picLocks noChangeAspect="1"/>
            </p:cNvPicPr>
            <p:nvPr/>
          </p:nvPicPr>
          <p:blipFill>
            <a:blip r:embed="rId3"/>
            <a:srcRect r="3981"/>
            <a:stretch/>
          </p:blipFill>
          <p:spPr>
            <a:xfrm>
              <a:off x="232427" y="866773"/>
              <a:ext cx="1481173" cy="1542585"/>
            </a:xfrm>
            <a:prstGeom prst="rect">
              <a:avLst/>
            </a:prstGeom>
          </p:spPr>
        </p:pic>
        <p:pic>
          <p:nvPicPr>
            <p:cNvPr id="30" name="Picture 29">
              <a:extLst>
                <a:ext uri="{FF2B5EF4-FFF2-40B4-BE49-F238E27FC236}">
                  <a16:creationId xmlns:a16="http://schemas.microsoft.com/office/drawing/2014/main" id="{A1CBF937-548F-984F-40BD-177CBB8554DA}"/>
                </a:ext>
              </a:extLst>
            </p:cNvPr>
            <p:cNvPicPr>
              <a:picLocks noChangeAspect="1"/>
            </p:cNvPicPr>
            <p:nvPr/>
          </p:nvPicPr>
          <p:blipFill>
            <a:blip r:embed="rId3"/>
            <a:srcRect l="41666" t="36777" r="37434" b="55295"/>
            <a:stretch/>
          </p:blipFill>
          <p:spPr>
            <a:xfrm>
              <a:off x="2066894" y="1345461"/>
              <a:ext cx="1542585" cy="585207"/>
            </a:xfrm>
            <a:prstGeom prst="rect">
              <a:avLst/>
            </a:prstGeom>
          </p:spPr>
        </p:pic>
        <p:grpSp>
          <p:nvGrpSpPr>
            <p:cNvPr id="31" name="Group 30">
              <a:extLst>
                <a:ext uri="{FF2B5EF4-FFF2-40B4-BE49-F238E27FC236}">
                  <a16:creationId xmlns:a16="http://schemas.microsoft.com/office/drawing/2014/main" id="{23D85CD7-B711-A79F-A441-111588F7BE14}"/>
                </a:ext>
              </a:extLst>
            </p:cNvPr>
            <p:cNvGrpSpPr/>
            <p:nvPr/>
          </p:nvGrpSpPr>
          <p:grpSpPr>
            <a:xfrm>
              <a:off x="3966442" y="668230"/>
              <a:ext cx="1939667" cy="1939667"/>
              <a:chOff x="5345149" y="651049"/>
              <a:chExt cx="2453234" cy="2453234"/>
            </a:xfrm>
          </p:grpSpPr>
          <p:sp>
            <p:nvSpPr>
              <p:cNvPr id="37" name="Oval 36">
                <a:extLst>
                  <a:ext uri="{FF2B5EF4-FFF2-40B4-BE49-F238E27FC236}">
                    <a16:creationId xmlns:a16="http://schemas.microsoft.com/office/drawing/2014/main" id="{8321DECE-2727-DC28-1FA0-B6D33418CFE8}"/>
                  </a:ext>
                </a:extLst>
              </p:cNvPr>
              <p:cNvSpPr/>
              <p:nvPr/>
            </p:nvSpPr>
            <p:spPr>
              <a:xfrm>
                <a:off x="5345149" y="651049"/>
                <a:ext cx="2453234" cy="2453234"/>
              </a:xfrm>
              <a:prstGeom prst="ellipse">
                <a:avLst/>
              </a:prstGeom>
              <a:gradFill flip="none" rotWithShape="1">
                <a:gsLst>
                  <a:gs pos="0">
                    <a:schemeClr val="tx1">
                      <a:lumMod val="50000"/>
                      <a:lumOff val="50000"/>
                    </a:schemeClr>
                  </a:gs>
                  <a:gs pos="71000">
                    <a:schemeClr val="bg1"/>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393422DD-9205-D89A-7D0D-D54E79FBB5F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18" b="92471" l="16005" r="62455">
                            <a14:foregroundMark x1="19314" y1="62941" x2="19314" y2="62941"/>
                            <a14:foregroundMark x1="16005" y1="62118" x2="22082" y2="60941"/>
                            <a14:foregroundMark x1="22082" y1="60941" x2="24128" y2="58118"/>
                            <a14:foregroundMark x1="28099" y1="27882" x2="28580" y2="26588"/>
                            <a14:foregroundMark x1="30144" y1="26588" x2="37605" y2="17882"/>
                            <a14:foregroundMark x1="41576" y1="16706" x2="47232" y2="11176"/>
                            <a14:foregroundMark x1="47232" y1="11176" x2="50842" y2="17647"/>
                            <a14:foregroundMark x1="48797" y1="10706" x2="50120" y2="6235"/>
                            <a14:foregroundMark x1="44645" y1="10706" x2="44886" y2="10000"/>
                            <a14:foregroundMark x1="45006" y1="9412" x2="45006" y2="9412"/>
                            <a14:foregroundMark x1="61011" y1="47529" x2="59507" y2="71765"/>
                            <a14:foregroundMark x1="59507" y1="71765" x2="58845" y2="73294"/>
                            <a14:foregroundMark x1="58845" y1="52941" x2="62455" y2="51412"/>
                            <a14:foregroundMark x1="58363" y1="83765" x2="57702" y2="92471"/>
                            <a14:foregroundMark x1="32070" y1="83294" x2="36943" y2="90706"/>
                            <a14:foregroundMark x1="36943" y1="90706" x2="37365" y2="91765"/>
                            <a14:foregroundMark x1="28881" y1="64118" x2="21360" y2="54471"/>
                          </a14:backgroundRemoval>
                        </a14:imgEffect>
                      </a14:imgLayer>
                    </a14:imgProps>
                  </a:ext>
                </a:extLst>
              </a:blip>
              <a:srcRect l="14734" r="35466" b="2641"/>
              <a:stretch/>
            </p:blipFill>
            <p:spPr>
              <a:xfrm>
                <a:off x="5560731" y="866774"/>
                <a:ext cx="1877215" cy="1876929"/>
              </a:xfrm>
              <a:prstGeom prst="rect">
                <a:avLst/>
              </a:prstGeom>
            </p:spPr>
          </p:pic>
        </p:grpSp>
        <p:sp>
          <p:nvSpPr>
            <p:cNvPr id="32" name="TextBox 31">
              <a:extLst>
                <a:ext uri="{FF2B5EF4-FFF2-40B4-BE49-F238E27FC236}">
                  <a16:creationId xmlns:a16="http://schemas.microsoft.com/office/drawing/2014/main" id="{D28371BA-E39E-2DDE-42C0-347DA16BD2D8}"/>
                </a:ext>
              </a:extLst>
            </p:cNvPr>
            <p:cNvSpPr txBox="1"/>
            <p:nvPr/>
          </p:nvSpPr>
          <p:spPr>
            <a:xfrm>
              <a:off x="719898" y="2559036"/>
              <a:ext cx="506229" cy="369332"/>
            </a:xfrm>
            <a:prstGeom prst="rect">
              <a:avLst/>
            </a:prstGeom>
            <a:noFill/>
          </p:spPr>
          <p:txBody>
            <a:bodyPr wrap="none" rtlCol="0">
              <a:spAutoFit/>
            </a:bodyPr>
            <a:lstStyle/>
            <a:p>
              <a:r>
                <a:rPr lang="en-GB" dirty="0"/>
                <a:t>IAV</a:t>
              </a:r>
            </a:p>
          </p:txBody>
        </p:sp>
        <p:sp>
          <p:nvSpPr>
            <p:cNvPr id="33" name="TextBox 32">
              <a:extLst>
                <a:ext uri="{FF2B5EF4-FFF2-40B4-BE49-F238E27FC236}">
                  <a16:creationId xmlns:a16="http://schemas.microsoft.com/office/drawing/2014/main" id="{7709B1C1-EE78-3043-91D4-9C02E1B3DE4A}"/>
                </a:ext>
              </a:extLst>
            </p:cNvPr>
            <p:cNvSpPr txBox="1"/>
            <p:nvPr/>
          </p:nvSpPr>
          <p:spPr>
            <a:xfrm>
              <a:off x="2498701" y="2559036"/>
              <a:ext cx="718466" cy="369332"/>
            </a:xfrm>
            <a:prstGeom prst="rect">
              <a:avLst/>
            </a:prstGeom>
            <a:noFill/>
          </p:spPr>
          <p:txBody>
            <a:bodyPr wrap="none" rtlCol="0">
              <a:spAutoFit/>
            </a:bodyPr>
            <a:lstStyle/>
            <a:p>
              <a:r>
                <a:rPr lang="en-GB" dirty="0"/>
                <a:t>Gene</a:t>
              </a:r>
            </a:p>
          </p:txBody>
        </p:sp>
        <p:sp>
          <p:nvSpPr>
            <p:cNvPr id="34" name="TextBox 33">
              <a:extLst>
                <a:ext uri="{FF2B5EF4-FFF2-40B4-BE49-F238E27FC236}">
                  <a16:creationId xmlns:a16="http://schemas.microsoft.com/office/drawing/2014/main" id="{81286FE4-BDCC-33B7-9AF3-A907BDF780E0}"/>
                </a:ext>
              </a:extLst>
            </p:cNvPr>
            <p:cNvSpPr txBox="1"/>
            <p:nvPr/>
          </p:nvSpPr>
          <p:spPr>
            <a:xfrm>
              <a:off x="4489742" y="2559036"/>
              <a:ext cx="893065" cy="369332"/>
            </a:xfrm>
            <a:prstGeom prst="rect">
              <a:avLst/>
            </a:prstGeom>
            <a:noFill/>
          </p:spPr>
          <p:txBody>
            <a:bodyPr wrap="none" rtlCol="0">
              <a:spAutoFit/>
            </a:bodyPr>
            <a:lstStyle/>
            <a:p>
              <a:r>
                <a:rPr lang="en-GB" dirty="0"/>
                <a:t>Protein</a:t>
              </a:r>
            </a:p>
          </p:txBody>
        </p:sp>
        <p:sp>
          <p:nvSpPr>
            <p:cNvPr id="35" name="Right Arrow 34">
              <a:extLst>
                <a:ext uri="{FF2B5EF4-FFF2-40B4-BE49-F238E27FC236}">
                  <a16:creationId xmlns:a16="http://schemas.microsoft.com/office/drawing/2014/main" id="{25029C66-60E9-81FA-3A2E-E2FAE85341F1}"/>
                </a:ext>
              </a:extLst>
            </p:cNvPr>
            <p:cNvSpPr/>
            <p:nvPr/>
          </p:nvSpPr>
          <p:spPr>
            <a:xfrm>
              <a:off x="1380026"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6" name="Right Arrow 35">
              <a:extLst>
                <a:ext uri="{FF2B5EF4-FFF2-40B4-BE49-F238E27FC236}">
                  <a16:creationId xmlns:a16="http://schemas.microsoft.com/office/drawing/2014/main" id="{3991E295-16B3-E5E8-6B18-9DF042A7469F}"/>
                </a:ext>
              </a:extLst>
            </p:cNvPr>
            <p:cNvSpPr/>
            <p:nvPr/>
          </p:nvSpPr>
          <p:spPr>
            <a:xfrm>
              <a:off x="3307794"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39" name="TextBox 38">
            <a:extLst>
              <a:ext uri="{FF2B5EF4-FFF2-40B4-BE49-F238E27FC236}">
                <a16:creationId xmlns:a16="http://schemas.microsoft.com/office/drawing/2014/main" id="{9CBAF5B1-2340-EA24-6584-82CAAFF08C5C}"/>
              </a:ext>
            </a:extLst>
          </p:cNvPr>
          <p:cNvSpPr txBox="1"/>
          <p:nvPr/>
        </p:nvSpPr>
        <p:spPr>
          <a:xfrm>
            <a:off x="7980522" y="5890937"/>
            <a:ext cx="2589191" cy="646331"/>
          </a:xfrm>
          <a:prstGeom prst="rect">
            <a:avLst/>
          </a:prstGeom>
          <a:noFill/>
        </p:spPr>
        <p:txBody>
          <a:bodyPr wrap="square" rtlCol="0">
            <a:spAutoFit/>
          </a:bodyPr>
          <a:lstStyle/>
          <a:p>
            <a:pPr algn="ctr"/>
            <a:r>
              <a:rPr lang="en-GB" dirty="0"/>
              <a:t>Protein Physio-chemical Properties</a:t>
            </a:r>
          </a:p>
        </p:txBody>
      </p:sp>
      <p:sp>
        <p:nvSpPr>
          <p:cNvPr id="40" name="Bent Arrow 39">
            <a:extLst>
              <a:ext uri="{FF2B5EF4-FFF2-40B4-BE49-F238E27FC236}">
                <a16:creationId xmlns:a16="http://schemas.microsoft.com/office/drawing/2014/main" id="{BAA30381-AE94-6382-8711-ADEC88FEC294}"/>
              </a:ext>
            </a:extLst>
          </p:cNvPr>
          <p:cNvSpPr/>
          <p:nvPr/>
        </p:nvSpPr>
        <p:spPr>
          <a:xfrm flipV="1">
            <a:off x="4958046" y="6172266"/>
            <a:ext cx="3555719" cy="29986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41" name="Table 40">
            <a:extLst>
              <a:ext uri="{FF2B5EF4-FFF2-40B4-BE49-F238E27FC236}">
                <a16:creationId xmlns:a16="http://schemas.microsoft.com/office/drawing/2014/main" id="{6A9AC9C9-4F11-E584-A8CF-57B8139711E3}"/>
              </a:ext>
            </a:extLst>
          </p:cNvPr>
          <p:cNvGraphicFramePr>
            <a:graphicFrameLocks noGrp="1"/>
          </p:cNvGraphicFramePr>
          <p:nvPr>
            <p:extLst>
              <p:ext uri="{D42A27DB-BD31-4B8C-83A1-F6EECF244321}">
                <p14:modId xmlns:p14="http://schemas.microsoft.com/office/powerpoint/2010/main" val="1622140395"/>
              </p:ext>
            </p:extLst>
          </p:nvPr>
        </p:nvGraphicFramePr>
        <p:xfrm>
          <a:off x="7039671" y="4082693"/>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200" u="none" strike="noStrike" dirty="0">
                          <a:effectLst/>
                        </a:rPr>
                        <a:t>JN543662.1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0.00528</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spTree>
    <p:extLst>
      <p:ext uri="{BB962C8B-B14F-4D97-AF65-F5344CB8AC3E}">
        <p14:creationId xmlns:p14="http://schemas.microsoft.com/office/powerpoint/2010/main" val="3874660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larity">
  <a:themeElements>
    <a:clrScheme name="VIBE">
      <a:dk1>
        <a:sysClr val="windowText" lastClr="000000"/>
      </a:dk1>
      <a:lt1>
        <a:sysClr val="window" lastClr="FFFFFF"/>
      </a:lt1>
      <a:dk2>
        <a:srgbClr val="335B74"/>
      </a:dk2>
      <a:lt2>
        <a:srgbClr val="DFE3E5"/>
      </a:lt2>
      <a:accent1>
        <a:srgbClr val="3A6979"/>
      </a:accent1>
      <a:accent2>
        <a:srgbClr val="5699C2"/>
      </a:accent2>
      <a:accent3>
        <a:srgbClr val="7CE1E7"/>
      </a:accent3>
      <a:accent4>
        <a:srgbClr val="42BA97"/>
      </a:accent4>
      <a:accent5>
        <a:srgbClr val="3E8853"/>
      </a:accent5>
      <a:accent6>
        <a:srgbClr val="62A39F"/>
      </a:accent6>
      <a:hlink>
        <a:srgbClr val="6EAC1C"/>
      </a:hlink>
      <a:folHlink>
        <a:srgbClr val="B26B0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4800</TotalTime>
  <Words>3023</Words>
  <Application>Microsoft Office PowerPoint</Application>
  <PresentationFormat>Widescreen</PresentationFormat>
  <Paragraphs>321</Paragraphs>
  <Slides>24</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Aptos</vt:lpstr>
      <vt:lpstr>Aptos Display</vt:lpstr>
      <vt:lpstr>Aptos Narrow</vt:lpstr>
      <vt:lpstr>Arial</vt:lpstr>
      <vt:lpstr>Calibri</vt:lpstr>
      <vt:lpstr>Lato</vt:lpstr>
      <vt:lpstr>roboto</vt:lpstr>
      <vt:lpstr>Wingdings</vt:lpstr>
      <vt:lpstr>Office Theme</vt:lpstr>
      <vt:lpstr>Clarity</vt:lpstr>
      <vt:lpstr> Machine Learning Meets Phylodynamics</vt:lpstr>
      <vt:lpstr>PowerPoint Presentation</vt:lpstr>
      <vt:lpstr>PowerPoint Presentation</vt:lpstr>
      <vt:lpstr>PowerPoint Presentation</vt:lpstr>
      <vt:lpstr>PowerPoint Presentation</vt:lpstr>
      <vt:lpstr>PowerPoint Presentation</vt:lpstr>
      <vt:lpstr>Data Curation</vt:lpstr>
      <vt:lpstr>PowerPoint Presentation</vt:lpstr>
      <vt:lpstr>Machine Learning Models</vt:lpstr>
      <vt:lpstr>PowerPoint Presentation</vt:lpstr>
      <vt:lpstr>PowerPoint Presentation</vt:lpstr>
      <vt:lpstr>PowerPoint Presentation</vt:lpstr>
      <vt:lpstr>Phylogenetics</vt:lpstr>
      <vt:lpstr>Phylogenetics</vt:lpstr>
      <vt:lpstr>Validation: Models to Phylogenetics</vt:lpstr>
      <vt:lpstr>Future Directions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Bone (PGR)</dc:creator>
  <cp:lastModifiedBy>Liam Brierley</cp:lastModifiedBy>
  <cp:revision>89</cp:revision>
  <dcterms:created xsi:type="dcterms:W3CDTF">2024-12-11T09:23:09Z</dcterms:created>
  <dcterms:modified xsi:type="dcterms:W3CDTF">2025-06-11T17:24:35Z</dcterms:modified>
</cp:coreProperties>
</file>